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2" r:id="rId3"/>
    <p:sldId id="304" r:id="rId4"/>
    <p:sldId id="284" r:id="rId5"/>
    <p:sldId id="309" r:id="rId6"/>
    <p:sldId id="259" r:id="rId7"/>
    <p:sldId id="305" r:id="rId8"/>
    <p:sldId id="310" r:id="rId9"/>
    <p:sldId id="311" r:id="rId10"/>
    <p:sldId id="312" r:id="rId11"/>
    <p:sldId id="321" r:id="rId12"/>
    <p:sldId id="313" r:id="rId13"/>
    <p:sldId id="314" r:id="rId14"/>
    <p:sldId id="322" r:id="rId15"/>
    <p:sldId id="315" r:id="rId16"/>
    <p:sldId id="281" r:id="rId17"/>
    <p:sldId id="316" r:id="rId18"/>
    <p:sldId id="269" r:id="rId19"/>
    <p:sldId id="317" r:id="rId20"/>
    <p:sldId id="280" r:id="rId21"/>
    <p:sldId id="320" r:id="rId22"/>
    <p:sldId id="308" r:id="rId2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90A9A"/>
    <a:srgbClr val="F36219"/>
    <a:srgbClr val="F0E6ED"/>
    <a:srgbClr val="FEAFC5"/>
    <a:srgbClr val="C3D6E6"/>
    <a:srgbClr val="E4A8B1"/>
    <a:srgbClr val="9AB2CE"/>
    <a:srgbClr val="3983B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showGuides="1">
      <p:cViewPr varScale="1">
        <p:scale>
          <a:sx n="163" d="100"/>
          <a:sy n="163" d="100"/>
        </p:scale>
        <p:origin x="120" y="12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oleObject" Target="file:///C:\Users\Administrator\Desktop\11.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0" vertOverflow="ellipsis" vert="horz" wrap="square" anchor="ctr" anchorCtr="1"/>
          <a:lstStyle/>
          <a:p>
            <a:pPr defTabSz="914400">
              <a:defRPr lang="zh-CN" sz="3200" b="0" i="0" u="none" strike="noStrike" kern="1200" spc="0" baseline="0">
                <a:solidFill>
                  <a:schemeClr val="tx1">
                    <a:lumMod val="65000"/>
                    <a:lumOff val="35000"/>
                  </a:schemeClr>
                </a:solidFill>
                <a:latin typeface="+mn-lt"/>
                <a:ea typeface="+mn-ea"/>
                <a:cs typeface="+mn-cs"/>
              </a:defRPr>
            </a:pPr>
            <a:r>
              <a:rPr lang="zh-CN" altLang="en-US" sz="3200" dirty="0"/>
              <a:t>美食</a:t>
            </a:r>
            <a:r>
              <a:rPr lang="en-US" altLang="zh-CN" sz="3200" dirty="0"/>
              <a:t>APP</a:t>
            </a:r>
            <a:r>
              <a:rPr lang="zh-CN" altLang="en-US" sz="3200" dirty="0"/>
              <a:t>使用类型</a:t>
            </a:r>
          </a:p>
        </c:rich>
      </c:tx>
      <c:overlay val="0"/>
      <c:spPr>
        <a:noFill/>
        <a:ln>
          <a:noFill/>
        </a:ln>
        <a:effectLst/>
      </c:spPr>
      <c:txPr>
        <a:bodyPr rot="0" spcFirstLastPara="0" vertOverflow="ellipsis" vert="horz" wrap="square" anchor="ctr" anchorCtr="1"/>
        <a:lstStyle/>
        <a:p>
          <a:pPr defTabSz="914400">
            <a:defRPr lang="zh-CN" sz="3200"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manualLayout>
          <c:layoutTarget val="inner"/>
          <c:xMode val="edge"/>
          <c:yMode val="edge"/>
          <c:x val="0.31834237879372218"/>
          <c:y val="0.16798802545926944"/>
          <c:w val="0.33958855721459424"/>
          <c:h val="0.45115107079527722"/>
        </c:manualLayout>
      </c:layout>
      <c:pieChart>
        <c:varyColors val="1"/>
        <c:ser>
          <c:idx val="0"/>
          <c:order val="0"/>
          <c:dPt>
            <c:idx val="0"/>
            <c:bubble3D val="0"/>
            <c:spPr>
              <a:solidFill>
                <a:schemeClr val="accent1"/>
              </a:solidFill>
              <a:ln w="19050">
                <a:solidFill>
                  <a:schemeClr val="lt1"/>
                </a:solidFill>
              </a:ln>
              <a:effectLst/>
            </c:spPr>
            <c:extLst>
              <c:ext xmlns:c16="http://schemas.microsoft.com/office/drawing/2014/chart" uri="{C3380CC4-5D6E-409C-BE32-E72D297353CC}">
                <c16:uniqueId val="{00000001-AC13-4989-A577-C191E6EEBC58}"/>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AC13-4989-A577-C191E6EEBC58}"/>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AC13-4989-A577-C191E6EEBC58}"/>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AC13-4989-A577-C191E6EEBC58}"/>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9-AC13-4989-A577-C191E6EEBC58}"/>
              </c:ext>
            </c:extLst>
          </c:dPt>
          <c:dLbls>
            <c:spPr>
              <a:noFill/>
              <a:ln>
                <a:noFill/>
              </a:ln>
              <a:effectLst/>
            </c:spPr>
            <c:txPr>
              <a:bodyPr rot="0" spcFirstLastPara="0" vertOverflow="ellipsis" vert="horz" wrap="square" lIns="38100" tIns="19050" rIns="38100" bIns="19050" anchor="ctr" anchorCtr="1"/>
              <a:lstStyle/>
              <a:p>
                <a:pPr>
                  <a:defRPr lang="zh-CN" sz="20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[11.xlsx]Sheet2!$A$1:$A$5</c:f>
              <c:strCache>
                <c:ptCount val="5"/>
                <c:pt idx="0">
                  <c:v>约饭类(请吃饭、约饭、有饭等)</c:v>
                </c:pt>
                <c:pt idx="1">
                  <c:v>推荐分享类(大众点评、Yelp、食货、食色、饭本、微吃等)</c:v>
                </c:pt>
                <c:pt idx="2">
                  <c:v>私厨类(觅食、饭事Fancy、我有饭、伙力·食等)</c:v>
                </c:pt>
                <c:pt idx="3">
                  <c:v>私厨类(觅食、饭事Fancy、我有饭、伙力·食等)</c:v>
                </c:pt>
                <c:pt idx="4">
                  <c:v>外卖类(饿了么、美团外卖、回家吃饭等)</c:v>
                </c:pt>
              </c:strCache>
            </c:strRef>
          </c:cat>
          <c:val>
            <c:numRef>
              <c:f>[11.xlsx]Sheet2!$B$1:$B$5</c:f>
              <c:numCache>
                <c:formatCode>0.00%</c:formatCode>
                <c:ptCount val="5"/>
                <c:pt idx="0">
                  <c:v>9.1499999999999998E-2</c:v>
                </c:pt>
                <c:pt idx="1">
                  <c:v>0.69510000000000005</c:v>
                </c:pt>
                <c:pt idx="2">
                  <c:v>9.1499999999999998E-2</c:v>
                </c:pt>
                <c:pt idx="3">
                  <c:v>0.31709999999999999</c:v>
                </c:pt>
                <c:pt idx="4">
                  <c:v>0.77439999999999998</c:v>
                </c:pt>
              </c:numCache>
            </c:numRef>
          </c:val>
          <c:extLst>
            <c:ext xmlns:c16="http://schemas.microsoft.com/office/drawing/2014/chart" uri="{C3380CC4-5D6E-409C-BE32-E72D297353CC}">
              <c16:uniqueId val="{0000000A-AC13-4989-A577-C191E6EEBC58}"/>
            </c:ext>
          </c:extLst>
        </c:ser>
        <c:dLbls>
          <c:showLegendKey val="0"/>
          <c:showVal val="1"/>
          <c:showCatName val="0"/>
          <c:showSerName val="0"/>
          <c:showPercent val="0"/>
          <c:showBubbleSize val="0"/>
          <c:showLeaderLines val="1"/>
        </c:dLbls>
        <c:firstSliceAng val="0"/>
      </c:pieChart>
      <c:spPr>
        <a:noFill/>
        <a:ln>
          <a:noFill/>
        </a:ln>
        <a:effectLst/>
      </c:spPr>
    </c:plotArea>
    <c:legend>
      <c:legendPos val="b"/>
      <c:legendEntry>
        <c:idx val="0"/>
        <c:txPr>
          <a:bodyPr rot="0" spcFirstLastPara="0" vertOverflow="ellipsis" vert="horz" wrap="square" anchor="ctr" anchorCtr="1"/>
          <a:lstStyle/>
          <a:p>
            <a:pPr>
              <a:defRPr lang="zh-CN" sz="2000" b="0" i="0" u="none" strike="noStrike" kern="1200" baseline="0">
                <a:solidFill>
                  <a:schemeClr val="tx1">
                    <a:lumMod val="65000"/>
                    <a:lumOff val="35000"/>
                  </a:schemeClr>
                </a:solidFill>
                <a:latin typeface="+mn-lt"/>
                <a:ea typeface="+mn-ea"/>
                <a:cs typeface="+mn-cs"/>
              </a:defRPr>
            </a:pPr>
            <a:endParaRPr lang="zh-CN"/>
          </a:p>
        </c:txPr>
      </c:legendEntry>
      <c:legendEntry>
        <c:idx val="1"/>
        <c:txPr>
          <a:bodyPr rot="0" spcFirstLastPara="0" vertOverflow="ellipsis" vert="horz" wrap="square" anchor="ctr" anchorCtr="1"/>
          <a:lstStyle/>
          <a:p>
            <a:pPr>
              <a:defRPr lang="zh-CN" sz="2000" b="0" i="0" u="none" strike="noStrike" kern="1200" baseline="0">
                <a:solidFill>
                  <a:schemeClr val="tx1">
                    <a:lumMod val="65000"/>
                    <a:lumOff val="35000"/>
                  </a:schemeClr>
                </a:solidFill>
                <a:latin typeface="+mn-lt"/>
                <a:ea typeface="+mn-ea"/>
                <a:cs typeface="+mn-cs"/>
              </a:defRPr>
            </a:pPr>
            <a:endParaRPr lang="zh-CN"/>
          </a:p>
        </c:txPr>
      </c:legendEntry>
      <c:legendEntry>
        <c:idx val="2"/>
        <c:txPr>
          <a:bodyPr rot="0" spcFirstLastPara="0" vertOverflow="ellipsis" vert="horz" wrap="square" anchor="ctr" anchorCtr="1"/>
          <a:lstStyle/>
          <a:p>
            <a:pPr>
              <a:defRPr lang="zh-CN" sz="2000" b="0" i="0" u="none" strike="noStrike" kern="1200" baseline="0">
                <a:solidFill>
                  <a:schemeClr val="tx1">
                    <a:lumMod val="65000"/>
                    <a:lumOff val="35000"/>
                  </a:schemeClr>
                </a:solidFill>
                <a:latin typeface="+mn-lt"/>
                <a:ea typeface="+mn-ea"/>
                <a:cs typeface="+mn-cs"/>
              </a:defRPr>
            </a:pPr>
            <a:endParaRPr lang="zh-CN"/>
          </a:p>
        </c:txPr>
      </c:legendEntry>
      <c:legendEntry>
        <c:idx val="3"/>
        <c:txPr>
          <a:bodyPr rot="0" spcFirstLastPara="0" vertOverflow="ellipsis" vert="horz" wrap="square" anchor="ctr" anchorCtr="1"/>
          <a:lstStyle/>
          <a:p>
            <a:pPr>
              <a:defRPr lang="zh-CN" sz="2000" b="0" i="0" u="none" strike="noStrike" kern="1200" baseline="0">
                <a:solidFill>
                  <a:schemeClr val="tx1">
                    <a:lumMod val="65000"/>
                    <a:lumOff val="35000"/>
                  </a:schemeClr>
                </a:solidFill>
                <a:latin typeface="+mn-lt"/>
                <a:ea typeface="+mn-ea"/>
                <a:cs typeface="+mn-cs"/>
              </a:defRPr>
            </a:pPr>
            <a:endParaRPr lang="zh-CN"/>
          </a:p>
        </c:txPr>
      </c:legendEntry>
      <c:legendEntry>
        <c:idx val="4"/>
        <c:txPr>
          <a:bodyPr rot="0" spcFirstLastPara="0" vertOverflow="ellipsis" vert="horz" wrap="square" anchor="ctr" anchorCtr="1"/>
          <a:lstStyle/>
          <a:p>
            <a:pPr>
              <a:defRPr lang="zh-CN" sz="2000" b="0" i="0" u="none" strike="noStrike" kern="1200" baseline="0">
                <a:solidFill>
                  <a:schemeClr val="tx1">
                    <a:lumMod val="65000"/>
                    <a:lumOff val="35000"/>
                  </a:schemeClr>
                </a:solidFill>
                <a:latin typeface="+mn-lt"/>
                <a:ea typeface="+mn-ea"/>
                <a:cs typeface="+mn-cs"/>
              </a:defRPr>
            </a:pPr>
            <a:endParaRPr lang="zh-CN"/>
          </a:p>
        </c:txPr>
      </c:legendEntry>
      <c:layout>
        <c:manualLayout>
          <c:xMode val="edge"/>
          <c:yMode val="edge"/>
          <c:x val="5.5801701594913072E-2"/>
          <c:y val="0.65509910870773069"/>
          <c:w val="0.94419829840508696"/>
          <c:h val="0.33139162787333348"/>
        </c:manualLayout>
      </c:layout>
      <c:overlay val="0"/>
      <c:spPr>
        <a:noFill/>
        <a:ln>
          <a:noFill/>
        </a:ln>
        <a:effectLst/>
      </c:spPr>
      <c:txPr>
        <a:bodyPr rot="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lang="zh-CN"/>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223AEF-2472-4F57-A8D9-017F7CBB7940}"/>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AC5ED7B-3CDF-4DC3-ACE0-95ED4B8B28A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9D240FE-8142-4586-9CAE-25C724A67FC3}"/>
              </a:ext>
            </a:extLst>
          </p:cNvPr>
          <p:cNvSpPr>
            <a:spLocks noGrp="1"/>
          </p:cNvSpPr>
          <p:nvPr>
            <p:ph type="dt" sz="half" idx="10"/>
          </p:nvPr>
        </p:nvSpPr>
        <p:spPr/>
        <p:txBody>
          <a:bodyPr/>
          <a:lstStyle/>
          <a:p>
            <a:fld id="{07999810-C597-41C3-BF6C-18E4AE63EA79}" type="datetimeFigureOut">
              <a:rPr lang="zh-CN" altLang="en-US" smtClean="0"/>
              <a:t>2021/4/20</a:t>
            </a:fld>
            <a:endParaRPr lang="zh-CN" altLang="en-US"/>
          </a:p>
        </p:txBody>
      </p:sp>
      <p:sp>
        <p:nvSpPr>
          <p:cNvPr id="5" name="页脚占位符 4">
            <a:extLst>
              <a:ext uri="{FF2B5EF4-FFF2-40B4-BE49-F238E27FC236}">
                <a16:creationId xmlns:a16="http://schemas.microsoft.com/office/drawing/2014/main" id="{949E43EE-513C-441F-B63D-E24018AD240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5DA6BF4-809F-48AF-85ED-D0384D076607}"/>
              </a:ext>
            </a:extLst>
          </p:cNvPr>
          <p:cNvSpPr>
            <a:spLocks noGrp="1"/>
          </p:cNvSpPr>
          <p:nvPr>
            <p:ph type="sldNum" sz="quarter" idx="12"/>
          </p:nvPr>
        </p:nvSpPr>
        <p:spPr/>
        <p:txBody>
          <a:bodyPr/>
          <a:lstStyle/>
          <a:p>
            <a:fld id="{C1F4083C-E8FF-497D-A853-447EA5DBEB66}" type="slidenum">
              <a:rPr lang="zh-CN" altLang="en-US" smtClean="0"/>
              <a:t>‹#›</a:t>
            </a:fld>
            <a:endParaRPr lang="zh-CN" altLang="en-US"/>
          </a:p>
        </p:txBody>
      </p:sp>
    </p:spTree>
    <p:extLst>
      <p:ext uri="{BB962C8B-B14F-4D97-AF65-F5344CB8AC3E}">
        <p14:creationId xmlns:p14="http://schemas.microsoft.com/office/powerpoint/2010/main" val="21103377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B37816-18B9-46DD-8C0A-B920B12E936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E6D6638-423C-4E8F-878A-140E006F4C48}"/>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5E45A2A7-2FC0-4D92-95C9-C0B09EA0E2B0}"/>
              </a:ext>
            </a:extLst>
          </p:cNvPr>
          <p:cNvSpPr>
            <a:spLocks noGrp="1"/>
          </p:cNvSpPr>
          <p:nvPr>
            <p:ph type="dt" sz="half" idx="10"/>
          </p:nvPr>
        </p:nvSpPr>
        <p:spPr/>
        <p:txBody>
          <a:bodyPr/>
          <a:lstStyle/>
          <a:p>
            <a:fld id="{07999810-C597-41C3-BF6C-18E4AE63EA79}" type="datetimeFigureOut">
              <a:rPr lang="zh-CN" altLang="en-US" smtClean="0"/>
              <a:t>2021/4/20</a:t>
            </a:fld>
            <a:endParaRPr lang="zh-CN" altLang="en-US"/>
          </a:p>
        </p:txBody>
      </p:sp>
      <p:sp>
        <p:nvSpPr>
          <p:cNvPr id="5" name="页脚占位符 4">
            <a:extLst>
              <a:ext uri="{FF2B5EF4-FFF2-40B4-BE49-F238E27FC236}">
                <a16:creationId xmlns:a16="http://schemas.microsoft.com/office/drawing/2014/main" id="{3B0FEC2C-4E48-4B36-9A44-061C9DC7EA4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D219BAF-E64B-4130-81EC-E25F239DBEE1}"/>
              </a:ext>
            </a:extLst>
          </p:cNvPr>
          <p:cNvSpPr>
            <a:spLocks noGrp="1"/>
          </p:cNvSpPr>
          <p:nvPr>
            <p:ph type="sldNum" sz="quarter" idx="12"/>
          </p:nvPr>
        </p:nvSpPr>
        <p:spPr/>
        <p:txBody>
          <a:bodyPr/>
          <a:lstStyle/>
          <a:p>
            <a:fld id="{C1F4083C-E8FF-497D-A853-447EA5DBEB66}" type="slidenum">
              <a:rPr lang="zh-CN" altLang="en-US" smtClean="0"/>
              <a:t>‹#›</a:t>
            </a:fld>
            <a:endParaRPr lang="zh-CN" altLang="en-US"/>
          </a:p>
        </p:txBody>
      </p:sp>
    </p:spTree>
    <p:extLst>
      <p:ext uri="{BB962C8B-B14F-4D97-AF65-F5344CB8AC3E}">
        <p14:creationId xmlns:p14="http://schemas.microsoft.com/office/powerpoint/2010/main" val="40326561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EC9057A-70D6-439D-BFB4-12FAC187A072}"/>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87F0080-39D0-4E8C-84A2-99C457DB5867}"/>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75FC2A42-7DC1-464A-9E9F-FB22D188E753}"/>
              </a:ext>
            </a:extLst>
          </p:cNvPr>
          <p:cNvSpPr>
            <a:spLocks noGrp="1"/>
          </p:cNvSpPr>
          <p:nvPr>
            <p:ph type="dt" sz="half" idx="10"/>
          </p:nvPr>
        </p:nvSpPr>
        <p:spPr/>
        <p:txBody>
          <a:bodyPr/>
          <a:lstStyle/>
          <a:p>
            <a:fld id="{07999810-C597-41C3-BF6C-18E4AE63EA79}" type="datetimeFigureOut">
              <a:rPr lang="zh-CN" altLang="en-US" smtClean="0"/>
              <a:t>2021/4/20</a:t>
            </a:fld>
            <a:endParaRPr lang="zh-CN" altLang="en-US"/>
          </a:p>
        </p:txBody>
      </p:sp>
      <p:sp>
        <p:nvSpPr>
          <p:cNvPr id="5" name="页脚占位符 4">
            <a:extLst>
              <a:ext uri="{FF2B5EF4-FFF2-40B4-BE49-F238E27FC236}">
                <a16:creationId xmlns:a16="http://schemas.microsoft.com/office/drawing/2014/main" id="{71376B0E-5583-4FF4-BF56-D10DB079382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8D0B460-F5DD-49D3-9411-EA6C87D69E29}"/>
              </a:ext>
            </a:extLst>
          </p:cNvPr>
          <p:cNvSpPr>
            <a:spLocks noGrp="1"/>
          </p:cNvSpPr>
          <p:nvPr>
            <p:ph type="sldNum" sz="quarter" idx="12"/>
          </p:nvPr>
        </p:nvSpPr>
        <p:spPr/>
        <p:txBody>
          <a:bodyPr/>
          <a:lstStyle/>
          <a:p>
            <a:fld id="{C1F4083C-E8FF-497D-A853-447EA5DBEB66}" type="slidenum">
              <a:rPr lang="zh-CN" altLang="en-US" smtClean="0"/>
              <a:t>‹#›</a:t>
            </a:fld>
            <a:endParaRPr lang="zh-CN" altLang="en-US"/>
          </a:p>
        </p:txBody>
      </p:sp>
    </p:spTree>
    <p:extLst>
      <p:ext uri="{BB962C8B-B14F-4D97-AF65-F5344CB8AC3E}">
        <p14:creationId xmlns:p14="http://schemas.microsoft.com/office/powerpoint/2010/main" val="222835195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02 Elphine  Layout">
    <p:spTree>
      <p:nvGrpSpPr>
        <p:cNvPr id="1" name=""/>
        <p:cNvGrpSpPr/>
        <p:nvPr/>
      </p:nvGrpSpPr>
      <p:grpSpPr>
        <a:xfrm>
          <a:off x="0" y="0"/>
          <a:ext cx="0" cy="0"/>
          <a:chOff x="0" y="0"/>
          <a:chExt cx="0" cy="0"/>
        </a:xfrm>
      </p:grpSpPr>
      <p:sp>
        <p:nvSpPr>
          <p:cNvPr id="10" name="Picture Placeholder 9"/>
          <p:cNvSpPr>
            <a:spLocks noGrp="1"/>
          </p:cNvSpPr>
          <p:nvPr>
            <p:ph type="pic" sz="quarter" idx="10" hasCustomPrompt="1"/>
          </p:nvPr>
        </p:nvSpPr>
        <p:spPr>
          <a:xfrm>
            <a:off x="0" y="0"/>
            <a:ext cx="4491318" cy="6852882"/>
          </a:xfrm>
          <a:custGeom>
            <a:avLst/>
            <a:gdLst>
              <a:gd name="connsiteX0" fmla="*/ 0 w 4491318"/>
              <a:gd name="connsiteY0" fmla="*/ 0 h 6852882"/>
              <a:gd name="connsiteX1" fmla="*/ 4735 w 4491318"/>
              <a:gd name="connsiteY1" fmla="*/ 0 h 6852882"/>
              <a:gd name="connsiteX2" fmla="*/ 15982 w 4491318"/>
              <a:gd name="connsiteY2" fmla="*/ 0 h 6852882"/>
              <a:gd name="connsiteX3" fmla="*/ 37883 w 4491318"/>
              <a:gd name="connsiteY3" fmla="*/ 0 h 6852882"/>
              <a:gd name="connsiteX4" fmla="*/ 73990 w 4491318"/>
              <a:gd name="connsiteY4" fmla="*/ 0 h 6852882"/>
              <a:gd name="connsiteX5" fmla="*/ 127854 w 4491318"/>
              <a:gd name="connsiteY5" fmla="*/ 0 h 6852882"/>
              <a:gd name="connsiteX6" fmla="*/ 203027 w 4491318"/>
              <a:gd name="connsiteY6" fmla="*/ 0 h 6852882"/>
              <a:gd name="connsiteX7" fmla="*/ 303061 w 4491318"/>
              <a:gd name="connsiteY7" fmla="*/ 0 h 6852882"/>
              <a:gd name="connsiteX8" fmla="*/ 363511 w 4491318"/>
              <a:gd name="connsiteY8" fmla="*/ 0 h 6852882"/>
              <a:gd name="connsiteX9" fmla="*/ 431507 w 4491318"/>
              <a:gd name="connsiteY9" fmla="*/ 0 h 6852882"/>
              <a:gd name="connsiteX10" fmla="*/ 507494 w 4491318"/>
              <a:gd name="connsiteY10" fmla="*/ 0 h 6852882"/>
              <a:gd name="connsiteX11" fmla="*/ 591916 w 4491318"/>
              <a:gd name="connsiteY11" fmla="*/ 0 h 6852882"/>
              <a:gd name="connsiteX12" fmla="*/ 685217 w 4491318"/>
              <a:gd name="connsiteY12" fmla="*/ 0 h 6852882"/>
              <a:gd name="connsiteX13" fmla="*/ 787841 w 4491318"/>
              <a:gd name="connsiteY13" fmla="*/ 0 h 6852882"/>
              <a:gd name="connsiteX14" fmla="*/ 900231 w 4491318"/>
              <a:gd name="connsiteY14" fmla="*/ 0 h 6852882"/>
              <a:gd name="connsiteX15" fmla="*/ 1022831 w 4491318"/>
              <a:gd name="connsiteY15" fmla="*/ 0 h 6852882"/>
              <a:gd name="connsiteX16" fmla="*/ 1156086 w 4491318"/>
              <a:gd name="connsiteY16" fmla="*/ 0 h 6852882"/>
              <a:gd name="connsiteX17" fmla="*/ 1300440 w 4491318"/>
              <a:gd name="connsiteY17" fmla="*/ 0 h 6852882"/>
              <a:gd name="connsiteX18" fmla="*/ 1456336 w 4491318"/>
              <a:gd name="connsiteY18" fmla="*/ 0 h 6852882"/>
              <a:gd name="connsiteX19" fmla="*/ 1624218 w 4491318"/>
              <a:gd name="connsiteY19" fmla="*/ 0 h 6852882"/>
              <a:gd name="connsiteX20" fmla="*/ 1804531 w 4491318"/>
              <a:gd name="connsiteY20" fmla="*/ 0 h 6852882"/>
              <a:gd name="connsiteX21" fmla="*/ 1997717 w 4491318"/>
              <a:gd name="connsiteY21" fmla="*/ 0 h 6852882"/>
              <a:gd name="connsiteX22" fmla="*/ 2204222 w 4491318"/>
              <a:gd name="connsiteY22" fmla="*/ 0 h 6852882"/>
              <a:gd name="connsiteX23" fmla="*/ 2424489 w 4491318"/>
              <a:gd name="connsiteY23" fmla="*/ 0 h 6852882"/>
              <a:gd name="connsiteX24" fmla="*/ 4491318 w 4491318"/>
              <a:gd name="connsiteY24" fmla="*/ 3375773 h 6852882"/>
              <a:gd name="connsiteX25" fmla="*/ 2212425 w 4491318"/>
              <a:gd name="connsiteY25" fmla="*/ 6852882 h 6852882"/>
              <a:gd name="connsiteX26" fmla="*/ 0 w 4491318"/>
              <a:gd name="connsiteY26" fmla="*/ 6852882 h 6852882"/>
              <a:gd name="connsiteX27" fmla="*/ 0 w 4491318"/>
              <a:gd name="connsiteY27" fmla="*/ 0 h 6852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491318" h="6852882">
                <a:moveTo>
                  <a:pt x="0" y="0"/>
                </a:moveTo>
                <a:lnTo>
                  <a:pt x="4735" y="0"/>
                </a:lnTo>
                <a:lnTo>
                  <a:pt x="15982" y="0"/>
                </a:lnTo>
                <a:lnTo>
                  <a:pt x="37883" y="0"/>
                </a:lnTo>
                <a:lnTo>
                  <a:pt x="73990" y="0"/>
                </a:lnTo>
                <a:lnTo>
                  <a:pt x="127854" y="0"/>
                </a:lnTo>
                <a:lnTo>
                  <a:pt x="203027" y="0"/>
                </a:lnTo>
                <a:lnTo>
                  <a:pt x="303061" y="0"/>
                </a:lnTo>
                <a:lnTo>
                  <a:pt x="363511" y="0"/>
                </a:lnTo>
                <a:lnTo>
                  <a:pt x="431507" y="0"/>
                </a:lnTo>
                <a:lnTo>
                  <a:pt x="507494" y="0"/>
                </a:lnTo>
                <a:lnTo>
                  <a:pt x="591916" y="0"/>
                </a:lnTo>
                <a:lnTo>
                  <a:pt x="685217" y="0"/>
                </a:lnTo>
                <a:lnTo>
                  <a:pt x="787841" y="0"/>
                </a:lnTo>
                <a:lnTo>
                  <a:pt x="900231" y="0"/>
                </a:lnTo>
                <a:lnTo>
                  <a:pt x="1022831" y="0"/>
                </a:lnTo>
                <a:lnTo>
                  <a:pt x="1156086" y="0"/>
                </a:lnTo>
                <a:lnTo>
                  <a:pt x="1300440" y="0"/>
                </a:lnTo>
                <a:lnTo>
                  <a:pt x="1456336" y="0"/>
                </a:lnTo>
                <a:lnTo>
                  <a:pt x="1624218" y="0"/>
                </a:lnTo>
                <a:lnTo>
                  <a:pt x="1804531" y="0"/>
                </a:lnTo>
                <a:lnTo>
                  <a:pt x="1997717" y="0"/>
                </a:lnTo>
                <a:lnTo>
                  <a:pt x="2204222" y="0"/>
                </a:lnTo>
                <a:lnTo>
                  <a:pt x="2424489" y="0"/>
                </a:lnTo>
                <a:cubicBezTo>
                  <a:pt x="3652559" y="627020"/>
                  <a:pt x="4491318" y="1903227"/>
                  <a:pt x="4491318" y="3375773"/>
                </a:cubicBezTo>
                <a:cubicBezTo>
                  <a:pt x="4491318" y="4930655"/>
                  <a:pt x="3551275" y="6267031"/>
                  <a:pt x="2212425" y="6852882"/>
                </a:cubicBezTo>
                <a:lnTo>
                  <a:pt x="0" y="6852882"/>
                </a:lnTo>
                <a:cubicBezTo>
                  <a:pt x="0" y="6852882"/>
                  <a:pt x="0" y="6852882"/>
                  <a:pt x="0" y="0"/>
                </a:cubicBezTo>
                <a:close/>
              </a:path>
            </a:pathLst>
          </a:custGeom>
          <a:pattFill prst="pct10">
            <a:fgClr>
              <a:schemeClr val="accent1"/>
            </a:fgClr>
            <a:bgClr>
              <a:schemeClr val="bg1"/>
            </a:bgClr>
          </a:pattFill>
        </p:spPr>
        <p:txBody>
          <a:bodyPr wrap="square" anchor="ctr" anchorCtr="1">
            <a:noAutofit/>
          </a:bodyPr>
          <a:lstStyle>
            <a:lvl1pPr marL="0" indent="0">
              <a:buNone/>
              <a:defRPr/>
            </a:lvl1pPr>
          </a:lstStyle>
          <a:p>
            <a:r>
              <a:rPr lang="en-US" dirty="0"/>
              <a:t>Replace Image Here</a:t>
            </a:r>
          </a:p>
        </p:txBody>
      </p:sp>
    </p:spTree>
    <p:extLst>
      <p:ext uri="{BB962C8B-B14F-4D97-AF65-F5344CB8AC3E}">
        <p14:creationId xmlns:p14="http://schemas.microsoft.com/office/powerpoint/2010/main" val="312411651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01 Elphine Title Slide">
    <p:spTree>
      <p:nvGrpSpPr>
        <p:cNvPr id="1" name=""/>
        <p:cNvGrpSpPr/>
        <p:nvPr/>
      </p:nvGrpSpPr>
      <p:grpSpPr>
        <a:xfrm>
          <a:off x="0" y="0"/>
          <a:ext cx="0" cy="0"/>
          <a:chOff x="0" y="0"/>
          <a:chExt cx="0" cy="0"/>
        </a:xfrm>
      </p:grpSpPr>
      <p:sp>
        <p:nvSpPr>
          <p:cNvPr id="10" name="Picture Placeholder 8"/>
          <p:cNvSpPr>
            <a:spLocks noGrp="1"/>
          </p:cNvSpPr>
          <p:nvPr>
            <p:ph type="pic" sz="quarter" idx="13" hasCustomPrompt="1"/>
          </p:nvPr>
        </p:nvSpPr>
        <p:spPr>
          <a:xfrm>
            <a:off x="0" y="0"/>
            <a:ext cx="12192000" cy="6858000"/>
          </a:xfrm>
          <a:pattFill prst="pct10">
            <a:fgClr>
              <a:schemeClr val="accent1"/>
            </a:fgClr>
            <a:bgClr>
              <a:schemeClr val="bg1"/>
            </a:bgClr>
          </a:pattFill>
        </p:spPr>
        <p:txBody>
          <a:bodyPr anchor="ctr" anchorCtr="1"/>
          <a:lstStyle>
            <a:lvl1pPr marL="0" indent="0">
              <a:buNone/>
              <a:defRPr baseline="0"/>
            </a:lvl1pPr>
          </a:lstStyle>
          <a:p>
            <a:r>
              <a:rPr lang="en-US" dirty="0"/>
              <a:t>Replace Picture Here</a:t>
            </a:r>
          </a:p>
        </p:txBody>
      </p:sp>
    </p:spTree>
    <p:extLst>
      <p:ext uri="{BB962C8B-B14F-4D97-AF65-F5344CB8AC3E}">
        <p14:creationId xmlns:p14="http://schemas.microsoft.com/office/powerpoint/2010/main" val="399189810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1 Elphine  Layout">
    <p:spTree>
      <p:nvGrpSpPr>
        <p:cNvPr id="1" name=""/>
        <p:cNvGrpSpPr/>
        <p:nvPr/>
      </p:nvGrpSpPr>
      <p:grpSpPr>
        <a:xfrm>
          <a:off x="0" y="0"/>
          <a:ext cx="0" cy="0"/>
          <a:chOff x="0" y="0"/>
          <a:chExt cx="0" cy="0"/>
        </a:xfrm>
      </p:grpSpPr>
      <p:sp>
        <p:nvSpPr>
          <p:cNvPr id="12" name="Picture Placeholder 11"/>
          <p:cNvSpPr>
            <a:spLocks noGrp="1"/>
          </p:cNvSpPr>
          <p:nvPr>
            <p:ph type="pic" sz="quarter" idx="14" hasCustomPrompt="1"/>
          </p:nvPr>
        </p:nvSpPr>
        <p:spPr>
          <a:xfrm>
            <a:off x="4863412" y="2645188"/>
            <a:ext cx="2433918" cy="2433918"/>
          </a:xfrm>
          <a:custGeom>
            <a:avLst/>
            <a:gdLst>
              <a:gd name="connsiteX0" fmla="*/ 1216959 w 2433918"/>
              <a:gd name="connsiteY0" fmla="*/ 0 h 2433918"/>
              <a:gd name="connsiteX1" fmla="*/ 2433918 w 2433918"/>
              <a:gd name="connsiteY1" fmla="*/ 1216959 h 2433918"/>
              <a:gd name="connsiteX2" fmla="*/ 1216959 w 2433918"/>
              <a:gd name="connsiteY2" fmla="*/ 2433918 h 2433918"/>
              <a:gd name="connsiteX3" fmla="*/ 0 w 2433918"/>
              <a:gd name="connsiteY3" fmla="*/ 1216959 h 2433918"/>
              <a:gd name="connsiteX4" fmla="*/ 1216959 w 2433918"/>
              <a:gd name="connsiteY4" fmla="*/ 0 h 2433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3918" h="2433918">
                <a:moveTo>
                  <a:pt x="1216959" y="0"/>
                </a:moveTo>
                <a:cubicBezTo>
                  <a:pt x="1889067" y="0"/>
                  <a:pt x="2433918" y="544851"/>
                  <a:pt x="2433918" y="1216959"/>
                </a:cubicBezTo>
                <a:cubicBezTo>
                  <a:pt x="2433918" y="1889067"/>
                  <a:pt x="1889067" y="2433918"/>
                  <a:pt x="1216959" y="2433918"/>
                </a:cubicBezTo>
                <a:cubicBezTo>
                  <a:pt x="544851" y="2433918"/>
                  <a:pt x="0" y="1889067"/>
                  <a:pt x="0" y="1216959"/>
                </a:cubicBezTo>
                <a:cubicBezTo>
                  <a:pt x="0" y="544851"/>
                  <a:pt x="544851" y="0"/>
                  <a:pt x="1216959" y="0"/>
                </a:cubicBezTo>
                <a:close/>
              </a:path>
            </a:pathLst>
          </a:custGeom>
          <a:pattFill prst="pct10">
            <a:fgClr>
              <a:schemeClr val="accent1"/>
            </a:fgClr>
            <a:bgClr>
              <a:schemeClr val="bg1"/>
            </a:bgClr>
          </a:pattFill>
        </p:spPr>
        <p:txBody>
          <a:bodyPr wrap="square" anchor="ctr" anchorCtr="1">
            <a:noAutofit/>
          </a:bodyPr>
          <a:lstStyle>
            <a:lvl1pPr marL="0" indent="0">
              <a:buNone/>
              <a:defRPr sz="1600" baseline="0"/>
            </a:lvl1pPr>
          </a:lstStyle>
          <a:p>
            <a:r>
              <a:rPr lang="en-US" dirty="0"/>
              <a:t>Replace Picture Here</a:t>
            </a:r>
          </a:p>
        </p:txBody>
      </p:sp>
      <p:sp>
        <p:nvSpPr>
          <p:cNvPr id="14" name="Picture Placeholder 13"/>
          <p:cNvSpPr>
            <a:spLocks noGrp="1"/>
          </p:cNvSpPr>
          <p:nvPr>
            <p:ph type="pic" sz="quarter" idx="15" hasCustomPrompt="1"/>
          </p:nvPr>
        </p:nvSpPr>
        <p:spPr>
          <a:xfrm>
            <a:off x="886414" y="2634532"/>
            <a:ext cx="2433918" cy="2433918"/>
          </a:xfrm>
          <a:custGeom>
            <a:avLst/>
            <a:gdLst>
              <a:gd name="connsiteX0" fmla="*/ 1216959 w 2433918"/>
              <a:gd name="connsiteY0" fmla="*/ 0 h 2433918"/>
              <a:gd name="connsiteX1" fmla="*/ 2433918 w 2433918"/>
              <a:gd name="connsiteY1" fmla="*/ 1216959 h 2433918"/>
              <a:gd name="connsiteX2" fmla="*/ 1216959 w 2433918"/>
              <a:gd name="connsiteY2" fmla="*/ 2433918 h 2433918"/>
              <a:gd name="connsiteX3" fmla="*/ 0 w 2433918"/>
              <a:gd name="connsiteY3" fmla="*/ 1216959 h 2433918"/>
              <a:gd name="connsiteX4" fmla="*/ 1216959 w 2433918"/>
              <a:gd name="connsiteY4" fmla="*/ 0 h 2433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3918" h="2433918">
                <a:moveTo>
                  <a:pt x="1216959" y="0"/>
                </a:moveTo>
                <a:cubicBezTo>
                  <a:pt x="1889067" y="0"/>
                  <a:pt x="2433918" y="544851"/>
                  <a:pt x="2433918" y="1216959"/>
                </a:cubicBezTo>
                <a:cubicBezTo>
                  <a:pt x="2433918" y="1889067"/>
                  <a:pt x="1889067" y="2433918"/>
                  <a:pt x="1216959" y="2433918"/>
                </a:cubicBezTo>
                <a:cubicBezTo>
                  <a:pt x="544851" y="2433918"/>
                  <a:pt x="0" y="1889067"/>
                  <a:pt x="0" y="1216959"/>
                </a:cubicBezTo>
                <a:cubicBezTo>
                  <a:pt x="0" y="544851"/>
                  <a:pt x="544851" y="0"/>
                  <a:pt x="1216959" y="0"/>
                </a:cubicBezTo>
                <a:close/>
              </a:path>
            </a:pathLst>
          </a:custGeom>
          <a:pattFill prst="pct10">
            <a:fgClr>
              <a:schemeClr val="accent1"/>
            </a:fgClr>
            <a:bgClr>
              <a:schemeClr val="bg1"/>
            </a:bgClr>
          </a:pattFill>
        </p:spPr>
        <p:txBody>
          <a:bodyPr wrap="square" anchor="ctr" anchorCtr="1">
            <a:noAutofit/>
          </a:bodyPr>
          <a:lstStyle>
            <a:lvl1pPr marL="0" indent="0">
              <a:buNone/>
              <a:defRPr sz="1600" baseline="0"/>
            </a:lvl1pPr>
          </a:lstStyle>
          <a:p>
            <a:r>
              <a:rPr lang="en-US" dirty="0"/>
              <a:t>Replace Picture Here</a:t>
            </a:r>
          </a:p>
        </p:txBody>
      </p:sp>
      <p:sp>
        <p:nvSpPr>
          <p:cNvPr id="10" name="Picture Placeholder 9"/>
          <p:cNvSpPr>
            <a:spLocks noGrp="1"/>
          </p:cNvSpPr>
          <p:nvPr>
            <p:ph type="pic" sz="quarter" idx="13" hasCustomPrompt="1"/>
          </p:nvPr>
        </p:nvSpPr>
        <p:spPr>
          <a:xfrm>
            <a:off x="8773319" y="2691621"/>
            <a:ext cx="2433918" cy="2433918"/>
          </a:xfrm>
          <a:custGeom>
            <a:avLst/>
            <a:gdLst>
              <a:gd name="connsiteX0" fmla="*/ 1216959 w 2433918"/>
              <a:gd name="connsiteY0" fmla="*/ 0 h 2433918"/>
              <a:gd name="connsiteX1" fmla="*/ 2433918 w 2433918"/>
              <a:gd name="connsiteY1" fmla="*/ 1216959 h 2433918"/>
              <a:gd name="connsiteX2" fmla="*/ 1216959 w 2433918"/>
              <a:gd name="connsiteY2" fmla="*/ 2433918 h 2433918"/>
              <a:gd name="connsiteX3" fmla="*/ 0 w 2433918"/>
              <a:gd name="connsiteY3" fmla="*/ 1216959 h 2433918"/>
              <a:gd name="connsiteX4" fmla="*/ 1216959 w 2433918"/>
              <a:gd name="connsiteY4" fmla="*/ 0 h 2433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3918" h="2433918">
                <a:moveTo>
                  <a:pt x="1216959" y="0"/>
                </a:moveTo>
                <a:cubicBezTo>
                  <a:pt x="1889067" y="0"/>
                  <a:pt x="2433918" y="544851"/>
                  <a:pt x="2433918" y="1216959"/>
                </a:cubicBezTo>
                <a:cubicBezTo>
                  <a:pt x="2433918" y="1889067"/>
                  <a:pt x="1889067" y="2433918"/>
                  <a:pt x="1216959" y="2433918"/>
                </a:cubicBezTo>
                <a:cubicBezTo>
                  <a:pt x="544851" y="2433918"/>
                  <a:pt x="0" y="1889067"/>
                  <a:pt x="0" y="1216959"/>
                </a:cubicBezTo>
                <a:cubicBezTo>
                  <a:pt x="0" y="544851"/>
                  <a:pt x="544851" y="0"/>
                  <a:pt x="1216959" y="0"/>
                </a:cubicBezTo>
                <a:close/>
              </a:path>
            </a:pathLst>
          </a:custGeom>
          <a:pattFill prst="pct10">
            <a:fgClr>
              <a:schemeClr val="accent1"/>
            </a:fgClr>
            <a:bgClr>
              <a:schemeClr val="bg1"/>
            </a:bgClr>
          </a:pattFill>
        </p:spPr>
        <p:txBody>
          <a:bodyPr wrap="square" anchor="ctr" anchorCtr="1">
            <a:noAutofit/>
          </a:bodyPr>
          <a:lstStyle>
            <a:lvl1pPr marL="0" indent="0">
              <a:buNone/>
              <a:defRPr sz="1600" baseline="0"/>
            </a:lvl1pPr>
          </a:lstStyle>
          <a:p>
            <a:r>
              <a:rPr lang="en-US" dirty="0"/>
              <a:t>Replace Picture Here</a:t>
            </a:r>
          </a:p>
        </p:txBody>
      </p:sp>
    </p:spTree>
    <p:extLst>
      <p:ext uri="{BB962C8B-B14F-4D97-AF65-F5344CB8AC3E}">
        <p14:creationId xmlns:p14="http://schemas.microsoft.com/office/powerpoint/2010/main" val="303495133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2 Elphine  Layout">
    <p:spTree>
      <p:nvGrpSpPr>
        <p:cNvPr id="1" name=""/>
        <p:cNvGrpSpPr/>
        <p:nvPr/>
      </p:nvGrpSpPr>
      <p:grpSpPr>
        <a:xfrm>
          <a:off x="0" y="0"/>
          <a:ext cx="0" cy="0"/>
          <a:chOff x="0" y="0"/>
          <a:chExt cx="0" cy="0"/>
        </a:xfrm>
      </p:grpSpPr>
      <p:sp>
        <p:nvSpPr>
          <p:cNvPr id="8" name="Picture Placeholder 7"/>
          <p:cNvSpPr>
            <a:spLocks noGrp="1"/>
          </p:cNvSpPr>
          <p:nvPr>
            <p:ph type="pic" sz="quarter" idx="10" hasCustomPrompt="1"/>
          </p:nvPr>
        </p:nvSpPr>
        <p:spPr>
          <a:xfrm>
            <a:off x="4548856" y="816495"/>
            <a:ext cx="2117054" cy="2117054"/>
          </a:xfrm>
          <a:custGeom>
            <a:avLst/>
            <a:gdLst>
              <a:gd name="connsiteX0" fmla="*/ 1058527 w 2117054"/>
              <a:gd name="connsiteY0" fmla="*/ 0 h 2117054"/>
              <a:gd name="connsiteX1" fmla="*/ 2117054 w 2117054"/>
              <a:gd name="connsiteY1" fmla="*/ 1058527 h 2117054"/>
              <a:gd name="connsiteX2" fmla="*/ 1058527 w 2117054"/>
              <a:gd name="connsiteY2" fmla="*/ 2117054 h 2117054"/>
              <a:gd name="connsiteX3" fmla="*/ 0 w 2117054"/>
              <a:gd name="connsiteY3" fmla="*/ 1058527 h 2117054"/>
              <a:gd name="connsiteX4" fmla="*/ 1058527 w 2117054"/>
              <a:gd name="connsiteY4" fmla="*/ 0 h 21170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17054" h="2117054">
                <a:moveTo>
                  <a:pt x="1058527" y="0"/>
                </a:moveTo>
                <a:cubicBezTo>
                  <a:pt x="1643135" y="0"/>
                  <a:pt x="2117054" y="473919"/>
                  <a:pt x="2117054" y="1058527"/>
                </a:cubicBezTo>
                <a:cubicBezTo>
                  <a:pt x="2117054" y="1643135"/>
                  <a:pt x="1643135" y="2117054"/>
                  <a:pt x="1058527" y="2117054"/>
                </a:cubicBezTo>
                <a:cubicBezTo>
                  <a:pt x="473919" y="2117054"/>
                  <a:pt x="0" y="1643135"/>
                  <a:pt x="0" y="1058527"/>
                </a:cubicBezTo>
                <a:cubicBezTo>
                  <a:pt x="0" y="473919"/>
                  <a:pt x="473919" y="0"/>
                  <a:pt x="1058527" y="0"/>
                </a:cubicBezTo>
                <a:close/>
              </a:path>
            </a:pathLst>
          </a:custGeom>
          <a:pattFill prst="pct10">
            <a:fgClr>
              <a:schemeClr val="accent1"/>
            </a:fgClr>
            <a:bgClr>
              <a:schemeClr val="bg1"/>
            </a:bgClr>
          </a:pattFill>
        </p:spPr>
        <p:txBody>
          <a:bodyPr wrap="square" anchor="ctr" anchorCtr="1">
            <a:noAutofit/>
          </a:bodyPr>
          <a:lstStyle>
            <a:lvl1pPr marL="0" indent="0">
              <a:buNone/>
              <a:defRPr sz="1600"/>
            </a:lvl1pPr>
          </a:lstStyle>
          <a:p>
            <a:r>
              <a:rPr lang="en-US" dirty="0"/>
              <a:t>Replace Image Here</a:t>
            </a:r>
          </a:p>
        </p:txBody>
      </p:sp>
    </p:spTree>
    <p:extLst>
      <p:ext uri="{BB962C8B-B14F-4D97-AF65-F5344CB8AC3E}">
        <p14:creationId xmlns:p14="http://schemas.microsoft.com/office/powerpoint/2010/main" val="110469038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6 Elphine Blank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94907988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05 Elphine  Layout">
    <p:spTree>
      <p:nvGrpSpPr>
        <p:cNvPr id="1" name=""/>
        <p:cNvGrpSpPr/>
        <p:nvPr/>
      </p:nvGrpSpPr>
      <p:grpSpPr>
        <a:xfrm>
          <a:off x="0" y="0"/>
          <a:ext cx="0" cy="0"/>
          <a:chOff x="0" y="0"/>
          <a:chExt cx="0" cy="0"/>
        </a:xfrm>
      </p:grpSpPr>
      <p:sp>
        <p:nvSpPr>
          <p:cNvPr id="13" name="Picture Placeholder 12"/>
          <p:cNvSpPr>
            <a:spLocks noGrp="1"/>
          </p:cNvSpPr>
          <p:nvPr>
            <p:ph type="pic" sz="quarter" idx="11" hasCustomPrompt="1"/>
          </p:nvPr>
        </p:nvSpPr>
        <p:spPr>
          <a:xfrm>
            <a:off x="5600607" y="4352926"/>
            <a:ext cx="6113463" cy="2505075"/>
          </a:xfrm>
          <a:custGeom>
            <a:avLst/>
            <a:gdLst>
              <a:gd name="connsiteX0" fmla="*/ 3058338 w 6113463"/>
              <a:gd name="connsiteY0" fmla="*/ 0 h 2505075"/>
              <a:gd name="connsiteX1" fmla="*/ 6113463 w 6113463"/>
              <a:gd name="connsiteY1" fmla="*/ 2505075 h 2505075"/>
              <a:gd name="connsiteX2" fmla="*/ 0 w 6113463"/>
              <a:gd name="connsiteY2" fmla="*/ 2505075 h 2505075"/>
              <a:gd name="connsiteX3" fmla="*/ 3058338 w 6113463"/>
              <a:gd name="connsiteY3" fmla="*/ 0 h 2505075"/>
            </a:gdLst>
            <a:ahLst/>
            <a:cxnLst>
              <a:cxn ang="0">
                <a:pos x="connsiteX0" y="connsiteY0"/>
              </a:cxn>
              <a:cxn ang="0">
                <a:pos x="connsiteX1" y="connsiteY1"/>
              </a:cxn>
              <a:cxn ang="0">
                <a:pos x="connsiteX2" y="connsiteY2"/>
              </a:cxn>
              <a:cxn ang="0">
                <a:pos x="connsiteX3" y="connsiteY3"/>
              </a:cxn>
            </a:cxnLst>
            <a:rect l="l" t="t" r="r" b="b"/>
            <a:pathLst>
              <a:path w="6113463" h="2505075">
                <a:moveTo>
                  <a:pt x="3058338" y="0"/>
                </a:moveTo>
                <a:cubicBezTo>
                  <a:pt x="4568231" y="0"/>
                  <a:pt x="5827547" y="1077279"/>
                  <a:pt x="6113463" y="2505075"/>
                </a:cubicBezTo>
                <a:lnTo>
                  <a:pt x="0" y="2505075"/>
                </a:lnTo>
                <a:cubicBezTo>
                  <a:pt x="285916" y="1077279"/>
                  <a:pt x="1545232" y="0"/>
                  <a:pt x="3058338" y="0"/>
                </a:cubicBezTo>
                <a:close/>
              </a:path>
            </a:pathLst>
          </a:custGeom>
          <a:pattFill prst="pct10">
            <a:fgClr>
              <a:schemeClr val="accent1"/>
            </a:fgClr>
            <a:bgClr>
              <a:schemeClr val="bg1"/>
            </a:bgClr>
          </a:pattFill>
        </p:spPr>
        <p:txBody>
          <a:bodyPr wrap="square" anchor="ctr" anchorCtr="1">
            <a:noAutofit/>
          </a:bodyPr>
          <a:lstStyle>
            <a:lvl1pPr marL="0" indent="0">
              <a:buNone/>
              <a:defRPr/>
            </a:lvl1pPr>
          </a:lstStyle>
          <a:p>
            <a:r>
              <a:rPr lang="en-US" dirty="0"/>
              <a:t>Replace Image Here</a:t>
            </a:r>
          </a:p>
        </p:txBody>
      </p:sp>
      <p:sp>
        <p:nvSpPr>
          <p:cNvPr id="10" name="Picture Placeholder 9"/>
          <p:cNvSpPr>
            <a:spLocks noGrp="1"/>
          </p:cNvSpPr>
          <p:nvPr>
            <p:ph type="pic" sz="quarter" idx="10" hasCustomPrompt="1"/>
          </p:nvPr>
        </p:nvSpPr>
        <p:spPr>
          <a:xfrm>
            <a:off x="5525994" y="2322"/>
            <a:ext cx="6262688" cy="2562225"/>
          </a:xfrm>
          <a:custGeom>
            <a:avLst/>
            <a:gdLst>
              <a:gd name="connsiteX0" fmla="*/ 0 w 6262688"/>
              <a:gd name="connsiteY0" fmla="*/ 0 h 2562225"/>
              <a:gd name="connsiteX1" fmla="*/ 6262688 w 6262688"/>
              <a:gd name="connsiteY1" fmla="*/ 0 h 2562225"/>
              <a:gd name="connsiteX2" fmla="*/ 3132990 w 6262688"/>
              <a:gd name="connsiteY2" fmla="*/ 2562225 h 2562225"/>
              <a:gd name="connsiteX3" fmla="*/ 0 w 6262688"/>
              <a:gd name="connsiteY3" fmla="*/ 0 h 2562225"/>
            </a:gdLst>
            <a:ahLst/>
            <a:cxnLst>
              <a:cxn ang="0">
                <a:pos x="connsiteX0" y="connsiteY0"/>
              </a:cxn>
              <a:cxn ang="0">
                <a:pos x="connsiteX1" y="connsiteY1"/>
              </a:cxn>
              <a:cxn ang="0">
                <a:pos x="connsiteX2" y="connsiteY2"/>
              </a:cxn>
              <a:cxn ang="0">
                <a:pos x="connsiteX3" y="connsiteY3"/>
              </a:cxn>
            </a:cxnLst>
            <a:rect l="l" t="t" r="r" b="b"/>
            <a:pathLst>
              <a:path w="6262688" h="2562225">
                <a:moveTo>
                  <a:pt x="0" y="0"/>
                </a:moveTo>
                <a:lnTo>
                  <a:pt x="6262688" y="0"/>
                </a:lnTo>
                <a:cubicBezTo>
                  <a:pt x="5969793" y="1462247"/>
                  <a:pt x="4679738" y="2562225"/>
                  <a:pt x="3132990" y="2562225"/>
                </a:cubicBezTo>
                <a:cubicBezTo>
                  <a:pt x="1582950" y="2562225"/>
                  <a:pt x="292895" y="1462247"/>
                  <a:pt x="0" y="0"/>
                </a:cubicBezTo>
                <a:close/>
              </a:path>
            </a:pathLst>
          </a:custGeom>
          <a:pattFill prst="pct10">
            <a:fgClr>
              <a:schemeClr val="accent1"/>
            </a:fgClr>
            <a:bgClr>
              <a:schemeClr val="bg1"/>
            </a:bgClr>
          </a:pattFill>
        </p:spPr>
        <p:txBody>
          <a:bodyPr wrap="square" anchor="ctr" anchorCtr="1">
            <a:noAutofit/>
          </a:bodyPr>
          <a:lstStyle>
            <a:lvl1pPr marL="0" indent="0">
              <a:buNone/>
              <a:defRPr/>
            </a:lvl1pPr>
          </a:lstStyle>
          <a:p>
            <a:r>
              <a:rPr lang="en-US" dirty="0"/>
              <a:t>Replace Image Here</a:t>
            </a:r>
          </a:p>
        </p:txBody>
      </p:sp>
    </p:spTree>
    <p:extLst>
      <p:ext uri="{BB962C8B-B14F-4D97-AF65-F5344CB8AC3E}">
        <p14:creationId xmlns:p14="http://schemas.microsoft.com/office/powerpoint/2010/main" val="116855179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0 Elphine  Layout">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3760899" y="440269"/>
            <a:ext cx="2568388" cy="2568388"/>
          </a:xfrm>
          <a:custGeom>
            <a:avLst/>
            <a:gdLst>
              <a:gd name="connsiteX0" fmla="*/ 1284194 w 2568388"/>
              <a:gd name="connsiteY0" fmla="*/ 0 h 2568388"/>
              <a:gd name="connsiteX1" fmla="*/ 2568388 w 2568388"/>
              <a:gd name="connsiteY1" fmla="*/ 1284194 h 2568388"/>
              <a:gd name="connsiteX2" fmla="*/ 1284194 w 2568388"/>
              <a:gd name="connsiteY2" fmla="*/ 2568388 h 2568388"/>
              <a:gd name="connsiteX3" fmla="*/ 0 w 2568388"/>
              <a:gd name="connsiteY3" fmla="*/ 1284194 h 2568388"/>
              <a:gd name="connsiteX4" fmla="*/ 1284194 w 2568388"/>
              <a:gd name="connsiteY4" fmla="*/ 0 h 25683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68388" h="2568388">
                <a:moveTo>
                  <a:pt x="1284194" y="0"/>
                </a:moveTo>
                <a:cubicBezTo>
                  <a:pt x="1993435" y="0"/>
                  <a:pt x="2568388" y="574953"/>
                  <a:pt x="2568388" y="1284194"/>
                </a:cubicBezTo>
                <a:cubicBezTo>
                  <a:pt x="2568388" y="1993435"/>
                  <a:pt x="1993435" y="2568388"/>
                  <a:pt x="1284194" y="2568388"/>
                </a:cubicBezTo>
                <a:cubicBezTo>
                  <a:pt x="574953" y="2568388"/>
                  <a:pt x="0" y="1993435"/>
                  <a:pt x="0" y="1284194"/>
                </a:cubicBezTo>
                <a:cubicBezTo>
                  <a:pt x="0" y="574953"/>
                  <a:pt x="574953" y="0"/>
                  <a:pt x="1284194" y="0"/>
                </a:cubicBezTo>
                <a:close/>
              </a:path>
            </a:pathLst>
          </a:custGeom>
          <a:pattFill prst="pct10">
            <a:fgClr>
              <a:schemeClr val="accent1"/>
            </a:fgClr>
            <a:bgClr>
              <a:schemeClr val="bg1"/>
            </a:bgClr>
          </a:pattFill>
        </p:spPr>
        <p:txBody>
          <a:bodyPr wrap="square" anchor="ctr" anchorCtr="1">
            <a:noAutofit/>
          </a:bodyPr>
          <a:lstStyle>
            <a:lvl1pPr marL="0" indent="0">
              <a:buNone/>
              <a:defRPr sz="1600" baseline="0"/>
            </a:lvl1pPr>
          </a:lstStyle>
          <a:p>
            <a:r>
              <a:rPr lang="en-US" dirty="0"/>
              <a:t>Replace Picture Here</a:t>
            </a:r>
          </a:p>
        </p:txBody>
      </p:sp>
      <p:sp>
        <p:nvSpPr>
          <p:cNvPr id="9" name="Picture Placeholder 8"/>
          <p:cNvSpPr>
            <a:spLocks noGrp="1"/>
          </p:cNvSpPr>
          <p:nvPr>
            <p:ph type="pic" sz="quarter" idx="13" hasCustomPrompt="1"/>
          </p:nvPr>
        </p:nvSpPr>
        <p:spPr>
          <a:xfrm>
            <a:off x="6082553" y="3409801"/>
            <a:ext cx="2568388" cy="2568388"/>
          </a:xfrm>
          <a:custGeom>
            <a:avLst/>
            <a:gdLst>
              <a:gd name="connsiteX0" fmla="*/ 1284194 w 2568388"/>
              <a:gd name="connsiteY0" fmla="*/ 0 h 2568388"/>
              <a:gd name="connsiteX1" fmla="*/ 2568388 w 2568388"/>
              <a:gd name="connsiteY1" fmla="*/ 1284194 h 2568388"/>
              <a:gd name="connsiteX2" fmla="*/ 1284194 w 2568388"/>
              <a:gd name="connsiteY2" fmla="*/ 2568388 h 2568388"/>
              <a:gd name="connsiteX3" fmla="*/ 0 w 2568388"/>
              <a:gd name="connsiteY3" fmla="*/ 1284194 h 2568388"/>
              <a:gd name="connsiteX4" fmla="*/ 1284194 w 2568388"/>
              <a:gd name="connsiteY4" fmla="*/ 0 h 25683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68388" h="2568388">
                <a:moveTo>
                  <a:pt x="1284194" y="0"/>
                </a:moveTo>
                <a:cubicBezTo>
                  <a:pt x="1993435" y="0"/>
                  <a:pt x="2568388" y="574953"/>
                  <a:pt x="2568388" y="1284194"/>
                </a:cubicBezTo>
                <a:cubicBezTo>
                  <a:pt x="2568388" y="1993435"/>
                  <a:pt x="1993435" y="2568388"/>
                  <a:pt x="1284194" y="2568388"/>
                </a:cubicBezTo>
                <a:cubicBezTo>
                  <a:pt x="574953" y="2568388"/>
                  <a:pt x="0" y="1993435"/>
                  <a:pt x="0" y="1284194"/>
                </a:cubicBezTo>
                <a:cubicBezTo>
                  <a:pt x="0" y="574953"/>
                  <a:pt x="574953" y="0"/>
                  <a:pt x="1284194" y="0"/>
                </a:cubicBezTo>
                <a:close/>
              </a:path>
            </a:pathLst>
          </a:custGeom>
          <a:pattFill prst="pct10">
            <a:fgClr>
              <a:schemeClr val="accent1"/>
            </a:fgClr>
            <a:bgClr>
              <a:schemeClr val="bg1"/>
            </a:bgClr>
          </a:pattFill>
        </p:spPr>
        <p:txBody>
          <a:bodyPr wrap="square" anchor="ctr" anchorCtr="1">
            <a:noAutofit/>
          </a:bodyPr>
          <a:lstStyle>
            <a:lvl1pPr marL="0" indent="0">
              <a:buNone/>
              <a:defRPr sz="1600" baseline="0"/>
            </a:lvl1pPr>
          </a:lstStyle>
          <a:p>
            <a:r>
              <a:rPr lang="en-US" dirty="0"/>
              <a:t>Replace Picture Here</a:t>
            </a:r>
          </a:p>
        </p:txBody>
      </p:sp>
    </p:spTree>
    <p:extLst>
      <p:ext uri="{BB962C8B-B14F-4D97-AF65-F5344CB8AC3E}">
        <p14:creationId xmlns:p14="http://schemas.microsoft.com/office/powerpoint/2010/main" val="36339485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1F99BA-9008-47A5-9465-4F68AFE3F0C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25A20F2-3221-49CF-9B9F-154D3FA3B6D3}"/>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EAF7132F-21C3-462E-980D-7AB0D808D506}"/>
              </a:ext>
            </a:extLst>
          </p:cNvPr>
          <p:cNvSpPr>
            <a:spLocks noGrp="1"/>
          </p:cNvSpPr>
          <p:nvPr>
            <p:ph type="dt" sz="half" idx="10"/>
          </p:nvPr>
        </p:nvSpPr>
        <p:spPr/>
        <p:txBody>
          <a:bodyPr/>
          <a:lstStyle/>
          <a:p>
            <a:fld id="{07999810-C597-41C3-BF6C-18E4AE63EA79}" type="datetimeFigureOut">
              <a:rPr lang="zh-CN" altLang="en-US" smtClean="0"/>
              <a:t>2021/4/20</a:t>
            </a:fld>
            <a:endParaRPr lang="zh-CN" altLang="en-US"/>
          </a:p>
        </p:txBody>
      </p:sp>
      <p:sp>
        <p:nvSpPr>
          <p:cNvPr id="5" name="页脚占位符 4">
            <a:extLst>
              <a:ext uri="{FF2B5EF4-FFF2-40B4-BE49-F238E27FC236}">
                <a16:creationId xmlns:a16="http://schemas.microsoft.com/office/drawing/2014/main" id="{B7015C61-F35E-46D2-BA0B-43E5A91C00E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2A0A5F7-B383-408D-93B5-E927E75E175D}"/>
              </a:ext>
            </a:extLst>
          </p:cNvPr>
          <p:cNvSpPr>
            <a:spLocks noGrp="1"/>
          </p:cNvSpPr>
          <p:nvPr>
            <p:ph type="sldNum" sz="quarter" idx="12"/>
          </p:nvPr>
        </p:nvSpPr>
        <p:spPr/>
        <p:txBody>
          <a:bodyPr/>
          <a:lstStyle/>
          <a:p>
            <a:fld id="{C1F4083C-E8FF-497D-A853-447EA5DBEB66}" type="slidenum">
              <a:rPr lang="zh-CN" altLang="en-US" smtClean="0"/>
              <a:t>‹#›</a:t>
            </a:fld>
            <a:endParaRPr lang="zh-CN" altLang="en-US"/>
          </a:p>
        </p:txBody>
      </p:sp>
    </p:spTree>
    <p:extLst>
      <p:ext uri="{BB962C8B-B14F-4D97-AF65-F5344CB8AC3E}">
        <p14:creationId xmlns:p14="http://schemas.microsoft.com/office/powerpoint/2010/main" val="15198850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4F3C77-AE48-4E17-9B41-66E49E4AFBDE}"/>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041A9A0-5BD6-48E9-ADAC-885633F9CFF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E56A646A-321F-4137-ACA4-33131C106202}"/>
              </a:ext>
            </a:extLst>
          </p:cNvPr>
          <p:cNvSpPr>
            <a:spLocks noGrp="1"/>
          </p:cNvSpPr>
          <p:nvPr>
            <p:ph type="dt" sz="half" idx="10"/>
          </p:nvPr>
        </p:nvSpPr>
        <p:spPr/>
        <p:txBody>
          <a:bodyPr/>
          <a:lstStyle/>
          <a:p>
            <a:fld id="{07999810-C597-41C3-BF6C-18E4AE63EA79}" type="datetimeFigureOut">
              <a:rPr lang="zh-CN" altLang="en-US" smtClean="0"/>
              <a:t>2021/4/20</a:t>
            </a:fld>
            <a:endParaRPr lang="zh-CN" altLang="en-US"/>
          </a:p>
        </p:txBody>
      </p:sp>
      <p:sp>
        <p:nvSpPr>
          <p:cNvPr id="5" name="页脚占位符 4">
            <a:extLst>
              <a:ext uri="{FF2B5EF4-FFF2-40B4-BE49-F238E27FC236}">
                <a16:creationId xmlns:a16="http://schemas.microsoft.com/office/drawing/2014/main" id="{B45B91B5-D9F5-463E-9D67-1265F43040A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59536D9-DF23-4C21-B654-E0D4DD676D1F}"/>
              </a:ext>
            </a:extLst>
          </p:cNvPr>
          <p:cNvSpPr>
            <a:spLocks noGrp="1"/>
          </p:cNvSpPr>
          <p:nvPr>
            <p:ph type="sldNum" sz="quarter" idx="12"/>
          </p:nvPr>
        </p:nvSpPr>
        <p:spPr/>
        <p:txBody>
          <a:bodyPr/>
          <a:lstStyle/>
          <a:p>
            <a:fld id="{C1F4083C-E8FF-497D-A853-447EA5DBEB66}" type="slidenum">
              <a:rPr lang="zh-CN" altLang="en-US" smtClean="0"/>
              <a:t>‹#›</a:t>
            </a:fld>
            <a:endParaRPr lang="zh-CN" altLang="en-US"/>
          </a:p>
        </p:txBody>
      </p:sp>
    </p:spTree>
    <p:extLst>
      <p:ext uri="{BB962C8B-B14F-4D97-AF65-F5344CB8AC3E}">
        <p14:creationId xmlns:p14="http://schemas.microsoft.com/office/powerpoint/2010/main" val="15718601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7D1AFB-8F71-4983-9AEE-696559949F9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441D3A2-0FED-4A2A-9588-CF58915A764B}"/>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4415D80A-A942-484F-8DFC-BAA488FA978D}"/>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EEFC98B9-8D13-4489-B6BE-275B31944A90}"/>
              </a:ext>
            </a:extLst>
          </p:cNvPr>
          <p:cNvSpPr>
            <a:spLocks noGrp="1"/>
          </p:cNvSpPr>
          <p:nvPr>
            <p:ph type="dt" sz="half" idx="10"/>
          </p:nvPr>
        </p:nvSpPr>
        <p:spPr/>
        <p:txBody>
          <a:bodyPr/>
          <a:lstStyle/>
          <a:p>
            <a:fld id="{07999810-C597-41C3-BF6C-18E4AE63EA79}" type="datetimeFigureOut">
              <a:rPr lang="zh-CN" altLang="en-US" smtClean="0"/>
              <a:t>2021/4/20</a:t>
            </a:fld>
            <a:endParaRPr lang="zh-CN" altLang="en-US"/>
          </a:p>
        </p:txBody>
      </p:sp>
      <p:sp>
        <p:nvSpPr>
          <p:cNvPr id="6" name="页脚占位符 5">
            <a:extLst>
              <a:ext uri="{FF2B5EF4-FFF2-40B4-BE49-F238E27FC236}">
                <a16:creationId xmlns:a16="http://schemas.microsoft.com/office/drawing/2014/main" id="{8D0A9406-06E5-49DE-90CC-EFD3285E7EE2}"/>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9B0A48AD-3119-41C1-BD82-58618EC644D3}"/>
              </a:ext>
            </a:extLst>
          </p:cNvPr>
          <p:cNvSpPr>
            <a:spLocks noGrp="1"/>
          </p:cNvSpPr>
          <p:nvPr>
            <p:ph type="sldNum" sz="quarter" idx="12"/>
          </p:nvPr>
        </p:nvSpPr>
        <p:spPr/>
        <p:txBody>
          <a:bodyPr/>
          <a:lstStyle/>
          <a:p>
            <a:fld id="{C1F4083C-E8FF-497D-A853-447EA5DBEB66}" type="slidenum">
              <a:rPr lang="zh-CN" altLang="en-US" smtClean="0"/>
              <a:t>‹#›</a:t>
            </a:fld>
            <a:endParaRPr lang="zh-CN" altLang="en-US"/>
          </a:p>
        </p:txBody>
      </p:sp>
    </p:spTree>
    <p:extLst>
      <p:ext uri="{BB962C8B-B14F-4D97-AF65-F5344CB8AC3E}">
        <p14:creationId xmlns:p14="http://schemas.microsoft.com/office/powerpoint/2010/main" val="25802125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3B3CEA-9D06-4F7F-9BD2-3920B6FA8F19}"/>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4B8692D-95FC-4346-A63A-40C6158A081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38F1A743-D502-4115-AE17-61E493A51939}"/>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1E6875B3-0E9B-410B-B2B8-1CD87C9D0B7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95386D87-EF67-4590-AA4E-B46624A3853B}"/>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7AB0DA73-7101-4FAE-8258-690E52B83213}"/>
              </a:ext>
            </a:extLst>
          </p:cNvPr>
          <p:cNvSpPr>
            <a:spLocks noGrp="1"/>
          </p:cNvSpPr>
          <p:nvPr>
            <p:ph type="dt" sz="half" idx="10"/>
          </p:nvPr>
        </p:nvSpPr>
        <p:spPr/>
        <p:txBody>
          <a:bodyPr/>
          <a:lstStyle/>
          <a:p>
            <a:fld id="{07999810-C597-41C3-BF6C-18E4AE63EA79}" type="datetimeFigureOut">
              <a:rPr lang="zh-CN" altLang="en-US" smtClean="0"/>
              <a:t>2021/4/20</a:t>
            </a:fld>
            <a:endParaRPr lang="zh-CN" altLang="en-US"/>
          </a:p>
        </p:txBody>
      </p:sp>
      <p:sp>
        <p:nvSpPr>
          <p:cNvPr id="8" name="页脚占位符 7">
            <a:extLst>
              <a:ext uri="{FF2B5EF4-FFF2-40B4-BE49-F238E27FC236}">
                <a16:creationId xmlns:a16="http://schemas.microsoft.com/office/drawing/2014/main" id="{EA2B5EDA-8380-497E-987C-C79C01AA98FC}"/>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8C8BFB62-54E3-4B94-AE4D-341F4AA0F049}"/>
              </a:ext>
            </a:extLst>
          </p:cNvPr>
          <p:cNvSpPr>
            <a:spLocks noGrp="1"/>
          </p:cNvSpPr>
          <p:nvPr>
            <p:ph type="sldNum" sz="quarter" idx="12"/>
          </p:nvPr>
        </p:nvSpPr>
        <p:spPr/>
        <p:txBody>
          <a:bodyPr/>
          <a:lstStyle/>
          <a:p>
            <a:fld id="{C1F4083C-E8FF-497D-A853-447EA5DBEB66}" type="slidenum">
              <a:rPr lang="zh-CN" altLang="en-US" smtClean="0"/>
              <a:t>‹#›</a:t>
            </a:fld>
            <a:endParaRPr lang="zh-CN" altLang="en-US"/>
          </a:p>
        </p:txBody>
      </p:sp>
    </p:spTree>
    <p:extLst>
      <p:ext uri="{BB962C8B-B14F-4D97-AF65-F5344CB8AC3E}">
        <p14:creationId xmlns:p14="http://schemas.microsoft.com/office/powerpoint/2010/main" val="3631844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2B887D-D0A1-44E9-B147-8F23C499466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14E66D3-4EC8-4E22-A831-08399D3F4972}"/>
              </a:ext>
            </a:extLst>
          </p:cNvPr>
          <p:cNvSpPr>
            <a:spLocks noGrp="1"/>
          </p:cNvSpPr>
          <p:nvPr>
            <p:ph type="dt" sz="half" idx="10"/>
          </p:nvPr>
        </p:nvSpPr>
        <p:spPr/>
        <p:txBody>
          <a:bodyPr/>
          <a:lstStyle/>
          <a:p>
            <a:fld id="{07999810-C597-41C3-BF6C-18E4AE63EA79}" type="datetimeFigureOut">
              <a:rPr lang="zh-CN" altLang="en-US" smtClean="0"/>
              <a:t>2021/4/20</a:t>
            </a:fld>
            <a:endParaRPr lang="zh-CN" altLang="en-US"/>
          </a:p>
        </p:txBody>
      </p:sp>
      <p:sp>
        <p:nvSpPr>
          <p:cNvPr id="4" name="页脚占位符 3">
            <a:extLst>
              <a:ext uri="{FF2B5EF4-FFF2-40B4-BE49-F238E27FC236}">
                <a16:creationId xmlns:a16="http://schemas.microsoft.com/office/drawing/2014/main" id="{0370F68B-432A-40C7-B699-1987346542FF}"/>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CEDE1DC1-74CB-4CF5-9089-497B4EC0A75F}"/>
              </a:ext>
            </a:extLst>
          </p:cNvPr>
          <p:cNvSpPr>
            <a:spLocks noGrp="1"/>
          </p:cNvSpPr>
          <p:nvPr>
            <p:ph type="sldNum" sz="quarter" idx="12"/>
          </p:nvPr>
        </p:nvSpPr>
        <p:spPr/>
        <p:txBody>
          <a:bodyPr/>
          <a:lstStyle/>
          <a:p>
            <a:fld id="{C1F4083C-E8FF-497D-A853-447EA5DBEB66}" type="slidenum">
              <a:rPr lang="zh-CN" altLang="en-US" smtClean="0"/>
              <a:t>‹#›</a:t>
            </a:fld>
            <a:endParaRPr lang="zh-CN" altLang="en-US"/>
          </a:p>
        </p:txBody>
      </p:sp>
    </p:spTree>
    <p:extLst>
      <p:ext uri="{BB962C8B-B14F-4D97-AF65-F5344CB8AC3E}">
        <p14:creationId xmlns:p14="http://schemas.microsoft.com/office/powerpoint/2010/main" val="22666758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35615BE-B4B6-48C9-A261-3208D5B5098F}"/>
              </a:ext>
            </a:extLst>
          </p:cNvPr>
          <p:cNvSpPr>
            <a:spLocks noGrp="1"/>
          </p:cNvSpPr>
          <p:nvPr>
            <p:ph type="dt" sz="half" idx="10"/>
          </p:nvPr>
        </p:nvSpPr>
        <p:spPr/>
        <p:txBody>
          <a:bodyPr/>
          <a:lstStyle/>
          <a:p>
            <a:fld id="{07999810-C597-41C3-BF6C-18E4AE63EA79}" type="datetimeFigureOut">
              <a:rPr lang="zh-CN" altLang="en-US" smtClean="0"/>
              <a:t>2021/4/20</a:t>
            </a:fld>
            <a:endParaRPr lang="zh-CN" altLang="en-US"/>
          </a:p>
        </p:txBody>
      </p:sp>
      <p:sp>
        <p:nvSpPr>
          <p:cNvPr id="3" name="页脚占位符 2">
            <a:extLst>
              <a:ext uri="{FF2B5EF4-FFF2-40B4-BE49-F238E27FC236}">
                <a16:creationId xmlns:a16="http://schemas.microsoft.com/office/drawing/2014/main" id="{8CB3EEDD-B1B5-4672-83A4-E65589A9E549}"/>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12115BAC-4831-410A-B08C-480A3AD0CFE0}"/>
              </a:ext>
            </a:extLst>
          </p:cNvPr>
          <p:cNvSpPr>
            <a:spLocks noGrp="1"/>
          </p:cNvSpPr>
          <p:nvPr>
            <p:ph type="sldNum" sz="quarter" idx="12"/>
          </p:nvPr>
        </p:nvSpPr>
        <p:spPr/>
        <p:txBody>
          <a:bodyPr/>
          <a:lstStyle/>
          <a:p>
            <a:fld id="{C1F4083C-E8FF-497D-A853-447EA5DBEB66}" type="slidenum">
              <a:rPr lang="zh-CN" altLang="en-US" smtClean="0"/>
              <a:t>‹#›</a:t>
            </a:fld>
            <a:endParaRPr lang="zh-CN" altLang="en-US"/>
          </a:p>
        </p:txBody>
      </p:sp>
    </p:spTree>
    <p:extLst>
      <p:ext uri="{BB962C8B-B14F-4D97-AF65-F5344CB8AC3E}">
        <p14:creationId xmlns:p14="http://schemas.microsoft.com/office/powerpoint/2010/main" val="14423937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A6DB7F-59ED-4CC5-9C66-79C377748A65}"/>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956888A-96F2-45FF-8455-A29A7B3D333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D1CB40E0-68DC-4EC2-B3DA-B05A8FBDA44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D2486DEB-AAB7-4B92-ADC2-340E0840C181}"/>
              </a:ext>
            </a:extLst>
          </p:cNvPr>
          <p:cNvSpPr>
            <a:spLocks noGrp="1"/>
          </p:cNvSpPr>
          <p:nvPr>
            <p:ph type="dt" sz="half" idx="10"/>
          </p:nvPr>
        </p:nvSpPr>
        <p:spPr/>
        <p:txBody>
          <a:bodyPr/>
          <a:lstStyle/>
          <a:p>
            <a:fld id="{07999810-C597-41C3-BF6C-18E4AE63EA79}" type="datetimeFigureOut">
              <a:rPr lang="zh-CN" altLang="en-US" smtClean="0"/>
              <a:t>2021/4/20</a:t>
            </a:fld>
            <a:endParaRPr lang="zh-CN" altLang="en-US"/>
          </a:p>
        </p:txBody>
      </p:sp>
      <p:sp>
        <p:nvSpPr>
          <p:cNvPr id="6" name="页脚占位符 5">
            <a:extLst>
              <a:ext uri="{FF2B5EF4-FFF2-40B4-BE49-F238E27FC236}">
                <a16:creationId xmlns:a16="http://schemas.microsoft.com/office/drawing/2014/main" id="{F96282D3-81A3-47F3-A0E2-9CEE9ACB390B}"/>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9684DF35-C90C-451F-98A1-9B9E556DE566}"/>
              </a:ext>
            </a:extLst>
          </p:cNvPr>
          <p:cNvSpPr>
            <a:spLocks noGrp="1"/>
          </p:cNvSpPr>
          <p:nvPr>
            <p:ph type="sldNum" sz="quarter" idx="12"/>
          </p:nvPr>
        </p:nvSpPr>
        <p:spPr/>
        <p:txBody>
          <a:bodyPr/>
          <a:lstStyle/>
          <a:p>
            <a:fld id="{C1F4083C-E8FF-497D-A853-447EA5DBEB66}" type="slidenum">
              <a:rPr lang="zh-CN" altLang="en-US" smtClean="0"/>
              <a:t>‹#›</a:t>
            </a:fld>
            <a:endParaRPr lang="zh-CN" altLang="en-US"/>
          </a:p>
        </p:txBody>
      </p:sp>
    </p:spTree>
    <p:extLst>
      <p:ext uri="{BB962C8B-B14F-4D97-AF65-F5344CB8AC3E}">
        <p14:creationId xmlns:p14="http://schemas.microsoft.com/office/powerpoint/2010/main" val="37172782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454C79-46A8-4056-B48F-52290EF5483B}"/>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2B745E1-088D-4436-8E31-1ABFF57147C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B56F7A27-F7F8-40AB-98F3-DDB95B9357B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716BD98B-1E8D-402E-A313-A935FAE5328A}"/>
              </a:ext>
            </a:extLst>
          </p:cNvPr>
          <p:cNvSpPr>
            <a:spLocks noGrp="1"/>
          </p:cNvSpPr>
          <p:nvPr>
            <p:ph type="dt" sz="half" idx="10"/>
          </p:nvPr>
        </p:nvSpPr>
        <p:spPr/>
        <p:txBody>
          <a:bodyPr/>
          <a:lstStyle/>
          <a:p>
            <a:fld id="{07999810-C597-41C3-BF6C-18E4AE63EA79}" type="datetimeFigureOut">
              <a:rPr lang="zh-CN" altLang="en-US" smtClean="0"/>
              <a:t>2021/4/20</a:t>
            </a:fld>
            <a:endParaRPr lang="zh-CN" altLang="en-US"/>
          </a:p>
        </p:txBody>
      </p:sp>
      <p:sp>
        <p:nvSpPr>
          <p:cNvPr id="6" name="页脚占位符 5">
            <a:extLst>
              <a:ext uri="{FF2B5EF4-FFF2-40B4-BE49-F238E27FC236}">
                <a16:creationId xmlns:a16="http://schemas.microsoft.com/office/drawing/2014/main" id="{5167A9A7-607C-4550-B111-ABAACD619EDE}"/>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0130BBF0-CC09-4E42-99F7-0ADFDE9C95B5}"/>
              </a:ext>
            </a:extLst>
          </p:cNvPr>
          <p:cNvSpPr>
            <a:spLocks noGrp="1"/>
          </p:cNvSpPr>
          <p:nvPr>
            <p:ph type="sldNum" sz="quarter" idx="12"/>
          </p:nvPr>
        </p:nvSpPr>
        <p:spPr/>
        <p:txBody>
          <a:bodyPr/>
          <a:lstStyle/>
          <a:p>
            <a:fld id="{C1F4083C-E8FF-497D-A853-447EA5DBEB66}" type="slidenum">
              <a:rPr lang="zh-CN" altLang="en-US" smtClean="0"/>
              <a:t>‹#›</a:t>
            </a:fld>
            <a:endParaRPr lang="zh-CN" altLang="en-US"/>
          </a:p>
        </p:txBody>
      </p:sp>
    </p:spTree>
    <p:extLst>
      <p:ext uri="{BB962C8B-B14F-4D97-AF65-F5344CB8AC3E}">
        <p14:creationId xmlns:p14="http://schemas.microsoft.com/office/powerpoint/2010/main" val="1965015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6198853C-9DE2-4192-BC28-C8F8648565B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F4798529-304D-4145-AC0C-DDFA16BF544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C9FDEF53-809C-4450-BF75-3ADB6594DD1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7999810-C597-41C3-BF6C-18E4AE63EA79}" type="datetimeFigureOut">
              <a:rPr lang="zh-CN" altLang="en-US" smtClean="0"/>
              <a:t>2021/4/20</a:t>
            </a:fld>
            <a:endParaRPr lang="zh-CN" altLang="en-US"/>
          </a:p>
        </p:txBody>
      </p:sp>
      <p:sp>
        <p:nvSpPr>
          <p:cNvPr id="5" name="页脚占位符 4">
            <a:extLst>
              <a:ext uri="{FF2B5EF4-FFF2-40B4-BE49-F238E27FC236}">
                <a16:creationId xmlns:a16="http://schemas.microsoft.com/office/drawing/2014/main" id="{A2492703-E8AF-405F-A9B7-01D67D97550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6F428D92-8F4B-41FD-BDAC-D3863D0F205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4083C-E8FF-497D-A853-447EA5DBEB66}" type="slidenum">
              <a:rPr lang="zh-CN" altLang="en-US" smtClean="0"/>
              <a:t>‹#›</a:t>
            </a:fld>
            <a:endParaRPr lang="zh-CN" altLang="en-US"/>
          </a:p>
        </p:txBody>
      </p:sp>
    </p:spTree>
    <p:extLst>
      <p:ext uri="{BB962C8B-B14F-4D97-AF65-F5344CB8AC3E}">
        <p14:creationId xmlns:p14="http://schemas.microsoft.com/office/powerpoint/2010/main" val="362778056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2" r:id="rId13"/>
    <p:sldLayoutId id="2147483670" r:id="rId14"/>
    <p:sldLayoutId id="2147483671" r:id="rId15"/>
    <p:sldLayoutId id="2147483675" r:id="rId16"/>
    <p:sldLayoutId id="2147483676" r:id="rId17"/>
    <p:sldLayoutId id="2147483677" r:id="rId1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tags" Target="../tags/tag8.xml"/><Relationship Id="rId3" Type="http://schemas.openxmlformats.org/officeDocument/2006/relationships/tags" Target="../tags/tag3.xml"/><Relationship Id="rId7" Type="http://schemas.openxmlformats.org/officeDocument/2006/relationships/tags" Target="../tags/tag7.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image" Target="../media/image1.jpg"/><Relationship Id="rId5" Type="http://schemas.openxmlformats.org/officeDocument/2006/relationships/tags" Target="../tags/tag5.xml"/><Relationship Id="rId10" Type="http://schemas.openxmlformats.org/officeDocument/2006/relationships/slideLayout" Target="../slideLayouts/slideLayout7.xml"/><Relationship Id="rId4" Type="http://schemas.openxmlformats.org/officeDocument/2006/relationships/tags" Target="../tags/tag4.xml"/><Relationship Id="rId9" Type="http://schemas.openxmlformats.org/officeDocument/2006/relationships/tags" Target="../tags/tag9.xml"/></Relationships>
</file>

<file path=ppt/slides/_rels/slide10.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4.jpeg"/><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jpeg"/><Relationship Id="rId1" Type="http://schemas.openxmlformats.org/officeDocument/2006/relationships/slideLayout" Target="../slideLayouts/slideLayout15.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4.jpeg"/><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jpeg"/><Relationship Id="rId1" Type="http://schemas.openxmlformats.org/officeDocument/2006/relationships/slideLayout" Target="../slideLayouts/slideLayout15.xml"/><Relationship Id="rId5" Type="http://schemas.openxmlformats.org/officeDocument/2006/relationships/image" Target="../media/image12.png"/><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jpeg"/><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15.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11">
            <a:lum/>
          </a:blip>
          <a:srcRect/>
          <a:stretch>
            <a:fillRect t="-9000" b="-9000"/>
          </a:stretch>
        </a:blipFill>
        <a:effectLst/>
      </p:bgPr>
    </p:bg>
    <p:spTree>
      <p:nvGrpSpPr>
        <p:cNvPr id="1" name=""/>
        <p:cNvGrpSpPr/>
        <p:nvPr/>
      </p:nvGrpSpPr>
      <p:grpSpPr>
        <a:xfrm>
          <a:off x="0" y="0"/>
          <a:ext cx="0" cy="0"/>
          <a:chOff x="0" y="0"/>
          <a:chExt cx="0" cy="0"/>
        </a:xfrm>
      </p:grpSpPr>
      <p:sp>
        <p:nvSpPr>
          <p:cNvPr id="2" name="PA_矩形 1">
            <a:extLst>
              <a:ext uri="{FF2B5EF4-FFF2-40B4-BE49-F238E27FC236}">
                <a16:creationId xmlns:a16="http://schemas.microsoft.com/office/drawing/2014/main" id="{06545EAD-E7F2-47DC-9998-90248C839D6F}"/>
              </a:ext>
            </a:extLst>
          </p:cNvPr>
          <p:cNvSpPr/>
          <p:nvPr>
            <p:custDataLst>
              <p:tags r:id="rId1"/>
            </p:custDataLst>
          </p:nvPr>
        </p:nvSpPr>
        <p:spPr>
          <a:xfrm>
            <a:off x="122830" y="-573206"/>
            <a:ext cx="818866" cy="327546"/>
          </a:xfrm>
          <a:prstGeom prst="rect">
            <a:avLst/>
          </a:prstGeom>
          <a:solidFill>
            <a:srgbClr val="9AB2C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PA_矩形 2">
            <a:extLst>
              <a:ext uri="{FF2B5EF4-FFF2-40B4-BE49-F238E27FC236}">
                <a16:creationId xmlns:a16="http://schemas.microsoft.com/office/drawing/2014/main" id="{81270F61-48BF-40AA-A32F-382BB70DFB14}"/>
              </a:ext>
            </a:extLst>
          </p:cNvPr>
          <p:cNvSpPr/>
          <p:nvPr>
            <p:custDataLst>
              <p:tags r:id="rId2"/>
            </p:custDataLst>
          </p:nvPr>
        </p:nvSpPr>
        <p:spPr>
          <a:xfrm>
            <a:off x="1351128" y="-573206"/>
            <a:ext cx="1073095" cy="327546"/>
          </a:xfrm>
          <a:prstGeom prst="rect">
            <a:avLst/>
          </a:prstGeom>
          <a:solidFill>
            <a:srgbClr val="3983B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PA_矩形 3">
            <a:extLst>
              <a:ext uri="{FF2B5EF4-FFF2-40B4-BE49-F238E27FC236}">
                <a16:creationId xmlns:a16="http://schemas.microsoft.com/office/drawing/2014/main" id="{C88D2B46-0DD3-4C2C-91B1-8052ADE4764A}"/>
              </a:ext>
            </a:extLst>
          </p:cNvPr>
          <p:cNvSpPr/>
          <p:nvPr>
            <p:custDataLst>
              <p:tags r:id="rId3"/>
            </p:custDataLst>
          </p:nvPr>
        </p:nvSpPr>
        <p:spPr>
          <a:xfrm>
            <a:off x="2715904" y="-573206"/>
            <a:ext cx="805218" cy="327546"/>
          </a:xfrm>
          <a:prstGeom prst="rect">
            <a:avLst/>
          </a:prstGeom>
          <a:solidFill>
            <a:srgbClr val="FEAFC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PA_矩形 4">
            <a:extLst>
              <a:ext uri="{FF2B5EF4-FFF2-40B4-BE49-F238E27FC236}">
                <a16:creationId xmlns:a16="http://schemas.microsoft.com/office/drawing/2014/main" id="{5F2B907E-6D6D-433C-97E4-402030C901D7}"/>
              </a:ext>
            </a:extLst>
          </p:cNvPr>
          <p:cNvSpPr/>
          <p:nvPr>
            <p:custDataLst>
              <p:tags r:id="rId4"/>
            </p:custDataLst>
          </p:nvPr>
        </p:nvSpPr>
        <p:spPr>
          <a:xfrm>
            <a:off x="3788999" y="-573206"/>
            <a:ext cx="805218" cy="327546"/>
          </a:xfrm>
          <a:prstGeom prst="rect">
            <a:avLst/>
          </a:prstGeom>
          <a:solidFill>
            <a:srgbClr val="C3D6E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PA_矩形 12">
            <a:extLst>
              <a:ext uri="{FF2B5EF4-FFF2-40B4-BE49-F238E27FC236}">
                <a16:creationId xmlns:a16="http://schemas.microsoft.com/office/drawing/2014/main" id="{DD4C9294-5BC2-46E9-B82E-C30A286FDAFB}"/>
              </a:ext>
            </a:extLst>
          </p:cNvPr>
          <p:cNvSpPr/>
          <p:nvPr>
            <p:custDataLst>
              <p:tags r:id="rId5"/>
            </p:custDataLst>
          </p:nvPr>
        </p:nvSpPr>
        <p:spPr>
          <a:xfrm>
            <a:off x="4862094" y="-626930"/>
            <a:ext cx="818866" cy="381270"/>
          </a:xfrm>
          <a:prstGeom prst="rect">
            <a:avLst/>
          </a:prstGeom>
          <a:solidFill>
            <a:srgbClr val="E4A8B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PA_矩形 14">
            <a:extLst>
              <a:ext uri="{FF2B5EF4-FFF2-40B4-BE49-F238E27FC236}">
                <a16:creationId xmlns:a16="http://schemas.microsoft.com/office/drawing/2014/main" id="{9B6C7105-4DA7-4683-8AA9-EB2DDBE8E316}"/>
              </a:ext>
            </a:extLst>
          </p:cNvPr>
          <p:cNvSpPr/>
          <p:nvPr>
            <p:custDataLst>
              <p:tags r:id="rId6"/>
            </p:custDataLst>
          </p:nvPr>
        </p:nvSpPr>
        <p:spPr>
          <a:xfrm>
            <a:off x="5958993" y="-573206"/>
            <a:ext cx="933126" cy="327546"/>
          </a:xfrm>
          <a:prstGeom prst="rect">
            <a:avLst/>
          </a:prstGeom>
          <a:solidFill>
            <a:srgbClr val="F0E6E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PA_文本框 2" descr="e7d195523061f1c03a90ee8e42cb24248e56383cd534985688F9F494128731F165EE95AB4B0C0A38076AAEA07667B1565C446FC45FF01DFB0E885BCDBDF3A284F3DB14DA61DD97F0BAB2E6C668FB4931E215FF6878D5F6B032843CFB47259E248E89D01D575A99CB5DF838081BCE0EDDD238B8F87A796586F5FAC1C06AABE84C4ECC1A989166756AD97A84BABA773466">
            <a:extLst>
              <a:ext uri="{FF2B5EF4-FFF2-40B4-BE49-F238E27FC236}">
                <a16:creationId xmlns:a16="http://schemas.microsoft.com/office/drawing/2014/main" id="{A93AB85E-6547-4189-B417-575DB439782C}"/>
              </a:ext>
            </a:extLst>
          </p:cNvPr>
          <p:cNvSpPr txBox="1"/>
          <p:nvPr>
            <p:custDataLst>
              <p:tags r:id="rId7"/>
            </p:custDataLst>
          </p:nvPr>
        </p:nvSpPr>
        <p:spPr>
          <a:xfrm>
            <a:off x="3250560" y="2028616"/>
            <a:ext cx="5416868" cy="2092881"/>
          </a:xfrm>
          <a:prstGeom prst="rect">
            <a:avLst/>
          </a:prstGeom>
          <a:noFill/>
        </p:spPr>
        <p:txBody>
          <a:bodyPr wrap="none" rtlCol="0">
            <a:spAutoFit/>
          </a:bodyPr>
          <a:lstStyle/>
          <a:p>
            <a:pPr algn="ctr"/>
            <a:r>
              <a:rPr lang="zh-CN" altLang="en-US" sz="12500" b="1" spc="600" dirty="0">
                <a:latin typeface="+mn-ea"/>
              </a:rPr>
              <a:t>游学生</a:t>
            </a:r>
          </a:p>
        </p:txBody>
      </p:sp>
      <p:sp>
        <p:nvSpPr>
          <p:cNvPr id="20" name="PA_圆角矩形 6" descr="e7d195523061f1c03a90ee8e42cb24248e56383cd534985688F9F494128731F165EE95AB4B0C0A38076AAEA07667B1565C446FC45FF01DFB0E885BCDBDF3A284F3DB14DA61DD97F0BAB2E6C668FB4931E215FF6878D5F6B032843CFB47259E248E89D01D575A99CB5DF838081BCE0EDDD238B8F87A796586F5FAC1C06AABE84C4ECC1A989166756AD97A84BABA773466">
            <a:extLst>
              <a:ext uri="{FF2B5EF4-FFF2-40B4-BE49-F238E27FC236}">
                <a16:creationId xmlns:a16="http://schemas.microsoft.com/office/drawing/2014/main" id="{94E798C9-EB07-4B05-A258-EDE1BA2A87A6}"/>
              </a:ext>
            </a:extLst>
          </p:cNvPr>
          <p:cNvSpPr/>
          <p:nvPr>
            <p:custDataLst>
              <p:tags r:id="rId8"/>
            </p:custDataLst>
          </p:nvPr>
        </p:nvSpPr>
        <p:spPr>
          <a:xfrm>
            <a:off x="5251342" y="5780866"/>
            <a:ext cx="1689316" cy="402957"/>
          </a:xfrm>
          <a:prstGeom prst="roundRect">
            <a:avLst>
              <a:gd name="adj" fmla="val 33908"/>
            </a:avLst>
          </a:prstGeom>
          <a:noFill/>
          <a:ln>
            <a:solidFill>
              <a:schemeClr val="accent3"/>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21" name="PA_文本框 7" descr="e7d195523061f1c03a90ee8e42cb24248e56383cd534985688F9F494128731F165EE95AB4B0C0A38076AAEA07667B1565C446FC45FF01DFB0E885BCDBDF3A284F3DB14DA61DD97F0BAB2E6C668FB4931E215FF6878D5F6B032843CFB47259E248E89D01D575A99CB5DF838081BCE0EDDD238B8F87A796586F5FAC1C06AABE84C4ECC1A989166756AD97A84BABA773466">
            <a:extLst>
              <a:ext uri="{FF2B5EF4-FFF2-40B4-BE49-F238E27FC236}">
                <a16:creationId xmlns:a16="http://schemas.microsoft.com/office/drawing/2014/main" id="{5F6C4D5F-D710-4A04-A286-F12E809B544B}"/>
              </a:ext>
            </a:extLst>
          </p:cNvPr>
          <p:cNvSpPr txBox="1"/>
          <p:nvPr>
            <p:custDataLst>
              <p:tags r:id="rId9"/>
            </p:custDataLst>
          </p:nvPr>
        </p:nvSpPr>
        <p:spPr>
          <a:xfrm>
            <a:off x="5332567" y="5845269"/>
            <a:ext cx="1526865" cy="338554"/>
          </a:xfrm>
          <a:prstGeom prst="rect">
            <a:avLst/>
          </a:prstGeom>
          <a:noFill/>
        </p:spPr>
        <p:txBody>
          <a:bodyPr wrap="square" rtlCol="0">
            <a:spAutoFit/>
          </a:bodyPr>
          <a:lstStyle/>
          <a:p>
            <a:pPr algn="ctr"/>
            <a:r>
              <a:rPr lang="en-US" altLang="zh-CN" sz="1600" dirty="0">
                <a:solidFill>
                  <a:schemeClr val="tx2"/>
                </a:solidFill>
                <a:latin typeface="锐字云字库细圆体1.0" panose="02010604000000000000" pitchFamily="2" charset="-122"/>
                <a:ea typeface="锐字云字库细圆体1.0" panose="02010604000000000000" pitchFamily="2" charset="-122"/>
              </a:rPr>
              <a:t>Read more </a:t>
            </a:r>
            <a:r>
              <a:rPr lang="zh-CN" altLang="en-US" sz="1600" dirty="0">
                <a:solidFill>
                  <a:schemeClr val="tx2"/>
                </a:solidFill>
                <a:latin typeface="锐字云字库细圆体1.0" panose="02010604000000000000" pitchFamily="2" charset="-122"/>
                <a:ea typeface="锐字云字库细圆体1.0" panose="02010604000000000000" pitchFamily="2" charset="-122"/>
              </a:rPr>
              <a:t>→</a:t>
            </a:r>
          </a:p>
        </p:txBody>
      </p:sp>
      <p:sp>
        <p:nvSpPr>
          <p:cNvPr id="6" name="文本框 5">
            <a:extLst>
              <a:ext uri="{FF2B5EF4-FFF2-40B4-BE49-F238E27FC236}">
                <a16:creationId xmlns:a16="http://schemas.microsoft.com/office/drawing/2014/main" id="{2F09D571-9648-4CAC-B02A-2988CBE42F5B}"/>
              </a:ext>
            </a:extLst>
          </p:cNvPr>
          <p:cNvSpPr txBox="1"/>
          <p:nvPr/>
        </p:nvSpPr>
        <p:spPr>
          <a:xfrm>
            <a:off x="6801619" y="4121497"/>
            <a:ext cx="3404979" cy="1292662"/>
          </a:xfrm>
          <a:prstGeom prst="rect">
            <a:avLst/>
          </a:prstGeom>
          <a:noFill/>
        </p:spPr>
        <p:txBody>
          <a:bodyPr wrap="square" rtlCol="0">
            <a:spAutoFit/>
          </a:bodyPr>
          <a:lstStyle/>
          <a:p>
            <a:r>
              <a:rPr lang="zh-CN" altLang="en-US" sz="2000" b="1"/>
              <a:t>主讲人：贺享悦</a:t>
            </a:r>
            <a:endParaRPr lang="en-US" altLang="zh-CN" sz="2000" b="1" dirty="0"/>
          </a:p>
          <a:p>
            <a:r>
              <a:rPr lang="zh-CN" altLang="en-US" sz="2000" b="1" dirty="0"/>
              <a:t>组长：阎骄一</a:t>
            </a:r>
            <a:endParaRPr lang="en-US" altLang="zh-CN" sz="2000" b="1" dirty="0"/>
          </a:p>
          <a:p>
            <a:r>
              <a:rPr lang="zh-CN" altLang="en-US" sz="2000" b="1" dirty="0"/>
              <a:t>组员：贺享悦 路子彤</a:t>
            </a:r>
            <a:endParaRPr lang="en-US" altLang="zh-CN" sz="2000" b="1" dirty="0"/>
          </a:p>
          <a:p>
            <a:endParaRPr lang="zh-CN" altLang="en-US" dirty="0"/>
          </a:p>
        </p:txBody>
      </p:sp>
    </p:spTree>
    <p:extLst>
      <p:ext uri="{BB962C8B-B14F-4D97-AF65-F5344CB8AC3E}">
        <p14:creationId xmlns:p14="http://schemas.microsoft.com/office/powerpoint/2010/main" val="2217218035"/>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500"/>
                                        <p:tgtEl>
                                          <p:spTgt spid="21"/>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fade">
                                      <p:cBhvr>
                                        <p:cTn id="20"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0" grpId="0" animBg="1"/>
      <p:bldP spid="21" grpId="0"/>
      <p:bldP spid="6"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12192000" cy="6858000"/>
          </a:xfrm>
          <a:prstGeom prst="rect">
            <a:avLst/>
          </a:prstGeom>
          <a:solidFill>
            <a:srgbClr val="E8F5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Freeform 5"/>
          <p:cNvSpPr>
            <a:spLocks/>
          </p:cNvSpPr>
          <p:nvPr/>
        </p:nvSpPr>
        <p:spPr bwMode="auto">
          <a:xfrm flipV="1">
            <a:off x="326" y="0"/>
            <a:ext cx="4787900" cy="6858000"/>
          </a:xfrm>
          <a:custGeom>
            <a:avLst/>
            <a:gdLst>
              <a:gd name="T0" fmla="*/ 1008 w 1506"/>
              <a:gd name="T1" fmla="*/ 0 h 2158"/>
              <a:gd name="T2" fmla="*/ 0 w 1506"/>
              <a:gd name="T3" fmla="*/ 0 h 2158"/>
              <a:gd name="T4" fmla="*/ 0 w 1506"/>
              <a:gd name="T5" fmla="*/ 2158 h 2158"/>
              <a:gd name="T6" fmla="*/ 1308 w 1506"/>
              <a:gd name="T7" fmla="*/ 2158 h 2158"/>
              <a:gd name="T8" fmla="*/ 1469 w 1506"/>
              <a:gd name="T9" fmla="*/ 1593 h 2158"/>
              <a:gd name="T10" fmla="*/ 801 w 1506"/>
              <a:gd name="T11" fmla="*/ 698 h 2158"/>
              <a:gd name="T12" fmla="*/ 1008 w 1506"/>
              <a:gd name="T13" fmla="*/ 0 h 2158"/>
            </a:gdLst>
            <a:ahLst/>
            <a:cxnLst>
              <a:cxn ang="0">
                <a:pos x="T0" y="T1"/>
              </a:cxn>
              <a:cxn ang="0">
                <a:pos x="T2" y="T3"/>
              </a:cxn>
              <a:cxn ang="0">
                <a:pos x="T4" y="T5"/>
              </a:cxn>
              <a:cxn ang="0">
                <a:pos x="T6" y="T7"/>
              </a:cxn>
              <a:cxn ang="0">
                <a:pos x="T8" y="T9"/>
              </a:cxn>
              <a:cxn ang="0">
                <a:pos x="T10" y="T11"/>
              </a:cxn>
              <a:cxn ang="0">
                <a:pos x="T12" y="T13"/>
              </a:cxn>
            </a:cxnLst>
            <a:rect l="0" t="0" r="r" b="b"/>
            <a:pathLst>
              <a:path w="1506" h="2158">
                <a:moveTo>
                  <a:pt x="1008" y="0"/>
                </a:moveTo>
                <a:cubicBezTo>
                  <a:pt x="0" y="0"/>
                  <a:pt x="0" y="0"/>
                  <a:pt x="0" y="0"/>
                </a:cubicBezTo>
                <a:cubicBezTo>
                  <a:pt x="0" y="2158"/>
                  <a:pt x="0" y="2158"/>
                  <a:pt x="0" y="2158"/>
                </a:cubicBezTo>
                <a:cubicBezTo>
                  <a:pt x="1308" y="2158"/>
                  <a:pt x="1308" y="2158"/>
                  <a:pt x="1308" y="2158"/>
                </a:cubicBezTo>
                <a:cubicBezTo>
                  <a:pt x="1356" y="2092"/>
                  <a:pt x="1506" y="1860"/>
                  <a:pt x="1469" y="1593"/>
                </a:cubicBezTo>
                <a:cubicBezTo>
                  <a:pt x="1425" y="1275"/>
                  <a:pt x="851" y="1078"/>
                  <a:pt x="801" y="698"/>
                </a:cubicBezTo>
                <a:cubicBezTo>
                  <a:pt x="752" y="328"/>
                  <a:pt x="945" y="73"/>
                  <a:pt x="1008" y="0"/>
                </a:cubicBezTo>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TextBox 9"/>
          <p:cNvSpPr txBox="1"/>
          <p:nvPr/>
        </p:nvSpPr>
        <p:spPr>
          <a:xfrm>
            <a:off x="720926" y="886149"/>
            <a:ext cx="9499666" cy="662554"/>
          </a:xfrm>
          <a:prstGeom prst="rect">
            <a:avLst/>
          </a:prstGeom>
          <a:noFill/>
        </p:spPr>
        <p:txBody>
          <a:bodyPr wrap="square" rtlCol="0">
            <a:spAutoFit/>
          </a:bodyPr>
          <a:lstStyle/>
          <a:p>
            <a:pPr>
              <a:lnSpc>
                <a:spcPct val="150000"/>
              </a:lnSpc>
              <a:spcAft>
                <a:spcPts val="600"/>
              </a:spcAft>
            </a:pPr>
            <a:r>
              <a:rPr lang="zh-CN" altLang="en-US" sz="2800" b="1" dirty="0">
                <a:solidFill>
                  <a:srgbClr val="290A9A"/>
                </a:solidFill>
                <a:latin typeface="Adobe 楷体 Std R" panose="02020400000000000000" pitchFamily="18" charset="-122"/>
                <a:ea typeface="Adobe 楷体 Std R" panose="02020400000000000000" pitchFamily="18" charset="-122"/>
                <a:cs typeface="Open Sans" panose="020B0606030504020204" pitchFamily="34" charset="0"/>
              </a:rPr>
              <a:t>对未来消费水平预测</a:t>
            </a:r>
          </a:p>
        </p:txBody>
      </p:sp>
      <p:grpSp>
        <p:nvGrpSpPr>
          <p:cNvPr id="22" name="Group 21"/>
          <p:cNvGrpSpPr/>
          <p:nvPr/>
        </p:nvGrpSpPr>
        <p:grpSpPr>
          <a:xfrm>
            <a:off x="10345075" y="5462341"/>
            <a:ext cx="2551221" cy="2463517"/>
            <a:chOff x="2948736" y="1476832"/>
            <a:chExt cx="4046453" cy="3907347"/>
          </a:xfrm>
        </p:grpSpPr>
        <p:sp>
          <p:nvSpPr>
            <p:cNvPr id="23" name="Oval 22"/>
            <p:cNvSpPr/>
            <p:nvPr/>
          </p:nvSpPr>
          <p:spPr>
            <a:xfrm>
              <a:off x="3046986" y="1476832"/>
              <a:ext cx="3837856" cy="3837857"/>
            </a:xfrm>
            <a:prstGeom prst="ellipse">
              <a:avLst/>
            </a:prstGeom>
            <a:solidFill>
              <a:srgbClr val="C0E7F5">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2948736" y="1645336"/>
              <a:ext cx="3738845" cy="3738843"/>
            </a:xfrm>
            <a:prstGeom prst="ellipse">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3256344" y="1645335"/>
              <a:ext cx="3738845" cy="3738843"/>
            </a:xfrm>
            <a:prstGeom prst="ellipse">
              <a:avLst/>
            </a:prstGeom>
            <a:solidFill>
              <a:srgbClr val="75C7ED">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图片占位符 5">
            <a:extLst>
              <a:ext uri="{FF2B5EF4-FFF2-40B4-BE49-F238E27FC236}">
                <a16:creationId xmlns:a16="http://schemas.microsoft.com/office/drawing/2014/main" id="{AE61A8EC-4BC7-4888-94C2-194CF072E390}"/>
              </a:ext>
            </a:extLst>
          </p:cNvPr>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l="16667" r="16667"/>
          <a:stretch>
            <a:fillRect/>
          </a:stretch>
        </p:blipFill>
        <p:spPr>
          <a:xfrm>
            <a:off x="10682271" y="5712656"/>
            <a:ext cx="2117054" cy="2117054"/>
          </a:xfrm>
        </p:spPr>
      </p:pic>
      <p:sp>
        <p:nvSpPr>
          <p:cNvPr id="7" name="文本框 6">
            <a:extLst>
              <a:ext uri="{FF2B5EF4-FFF2-40B4-BE49-F238E27FC236}">
                <a16:creationId xmlns:a16="http://schemas.microsoft.com/office/drawing/2014/main" id="{DF918A1B-B59B-4AAC-A6CD-6DBF34EFBED1}"/>
              </a:ext>
            </a:extLst>
          </p:cNvPr>
          <p:cNvSpPr txBox="1"/>
          <p:nvPr/>
        </p:nvSpPr>
        <p:spPr>
          <a:xfrm>
            <a:off x="441130" y="408658"/>
            <a:ext cx="3559370" cy="400110"/>
          </a:xfrm>
          <a:prstGeom prst="rect">
            <a:avLst/>
          </a:prstGeom>
          <a:noFill/>
        </p:spPr>
        <p:txBody>
          <a:bodyPr wrap="square" rtlCol="0">
            <a:spAutoFit/>
          </a:bodyPr>
          <a:lstStyle/>
          <a:p>
            <a:r>
              <a:rPr lang="en-US" altLang="zh-CN" sz="2000" b="1" dirty="0">
                <a:solidFill>
                  <a:srgbClr val="F36219"/>
                </a:solidFill>
              </a:rPr>
              <a:t>Two </a:t>
            </a:r>
            <a:r>
              <a:rPr lang="zh-CN" altLang="en-US" sz="2000" b="1" dirty="0">
                <a:solidFill>
                  <a:srgbClr val="F36219"/>
                </a:solidFill>
              </a:rPr>
              <a:t>行业分析</a:t>
            </a:r>
            <a:r>
              <a:rPr lang="en-US" altLang="zh-CN" sz="2000" b="1" dirty="0">
                <a:solidFill>
                  <a:srgbClr val="F36219"/>
                </a:solidFill>
              </a:rPr>
              <a:t>—</a:t>
            </a:r>
            <a:r>
              <a:rPr lang="zh-CN" altLang="en-US" sz="2000" b="1" dirty="0">
                <a:solidFill>
                  <a:srgbClr val="F36219"/>
                </a:solidFill>
              </a:rPr>
              <a:t>行业环境分析</a:t>
            </a:r>
          </a:p>
        </p:txBody>
      </p:sp>
      <p:pic>
        <p:nvPicPr>
          <p:cNvPr id="8" name="图片 7">
            <a:extLst>
              <a:ext uri="{FF2B5EF4-FFF2-40B4-BE49-F238E27FC236}">
                <a16:creationId xmlns:a16="http://schemas.microsoft.com/office/drawing/2014/main" id="{D69CB7F8-2AE6-4C71-8DE4-B998088491FD}"/>
              </a:ext>
            </a:extLst>
          </p:cNvPr>
          <p:cNvPicPr>
            <a:picLocks noChangeAspect="1"/>
          </p:cNvPicPr>
          <p:nvPr/>
        </p:nvPicPr>
        <p:blipFill rotWithShape="1">
          <a:blip r:embed="rId3">
            <a:extLst>
              <a:ext uri="{28A0092B-C50C-407E-A947-70E740481C1C}">
                <a14:useLocalDpi xmlns:a14="http://schemas.microsoft.com/office/drawing/2010/main" val="0"/>
              </a:ext>
            </a:extLst>
          </a:blip>
          <a:srcRect l="22540" t="5421" r="14587" b="4771"/>
          <a:stretch/>
        </p:blipFill>
        <p:spPr>
          <a:xfrm>
            <a:off x="358910" y="1930400"/>
            <a:ext cx="4588790" cy="4312920"/>
          </a:xfrm>
          <a:prstGeom prst="rect">
            <a:avLst/>
          </a:prstGeom>
        </p:spPr>
      </p:pic>
      <p:sp>
        <p:nvSpPr>
          <p:cNvPr id="9" name="文本框 8">
            <a:extLst>
              <a:ext uri="{FF2B5EF4-FFF2-40B4-BE49-F238E27FC236}">
                <a16:creationId xmlns:a16="http://schemas.microsoft.com/office/drawing/2014/main" id="{A18DFBB1-1563-498B-B281-0F3BB58CEE9E}"/>
              </a:ext>
            </a:extLst>
          </p:cNvPr>
          <p:cNvSpPr txBox="1"/>
          <p:nvPr/>
        </p:nvSpPr>
        <p:spPr>
          <a:xfrm>
            <a:off x="5906500" y="2434852"/>
            <a:ext cx="5007752" cy="2523768"/>
          </a:xfrm>
          <a:prstGeom prst="rect">
            <a:avLst/>
          </a:prstGeom>
          <a:noFill/>
        </p:spPr>
        <p:txBody>
          <a:bodyPr wrap="square" rtlCol="0">
            <a:spAutoFit/>
          </a:bodyPr>
          <a:lstStyle/>
          <a:p>
            <a:r>
              <a:rPr lang="zh-CN" altLang="zh-CN" sz="2800" dirty="0">
                <a:effectLst/>
                <a:latin typeface="Calibri" panose="020F0502020204030204" pitchFamily="34" charset="0"/>
                <a:ea typeface="宋体" panose="02010600030101010101" pitchFamily="2" charset="-122"/>
                <a:cs typeface="Times New Roman" panose="02020603050405020304" pitchFamily="18" charset="0"/>
              </a:rPr>
              <a:t>大学生的消费水平在未来几年内预计会逐渐增长，随着生活水平的逐渐提高，大学生的消费水平同时也逐渐提高，但总体消费水平浮动不大</a:t>
            </a:r>
            <a:r>
              <a:rPr lang="zh-CN" altLang="zh-CN" sz="1800" dirty="0">
                <a:effectLst/>
                <a:latin typeface="Calibri" panose="020F0502020204030204" pitchFamily="34" charset="0"/>
                <a:ea typeface="宋体" panose="02010600030101010101" pitchFamily="2" charset="-122"/>
                <a:cs typeface="Times New Roman" panose="02020603050405020304" pitchFamily="18" charset="0"/>
              </a:rPr>
              <a:t>。</a:t>
            </a:r>
          </a:p>
          <a:p>
            <a:endParaRPr lang="zh-CN" altLang="en-US" dirty="0"/>
          </a:p>
        </p:txBody>
      </p:sp>
    </p:spTree>
    <p:extLst>
      <p:ext uri="{BB962C8B-B14F-4D97-AF65-F5344CB8AC3E}">
        <p14:creationId xmlns:p14="http://schemas.microsoft.com/office/powerpoint/2010/main" val="1933802261"/>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12192000" cy="6858000"/>
          </a:xfrm>
          <a:prstGeom prst="rect">
            <a:avLst/>
          </a:prstGeom>
          <a:solidFill>
            <a:srgbClr val="E8F5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Freeform 5"/>
          <p:cNvSpPr>
            <a:spLocks/>
          </p:cNvSpPr>
          <p:nvPr/>
        </p:nvSpPr>
        <p:spPr bwMode="auto">
          <a:xfrm flipV="1">
            <a:off x="326" y="0"/>
            <a:ext cx="4787900" cy="6858000"/>
          </a:xfrm>
          <a:custGeom>
            <a:avLst/>
            <a:gdLst>
              <a:gd name="T0" fmla="*/ 1008 w 1506"/>
              <a:gd name="T1" fmla="*/ 0 h 2158"/>
              <a:gd name="T2" fmla="*/ 0 w 1506"/>
              <a:gd name="T3" fmla="*/ 0 h 2158"/>
              <a:gd name="T4" fmla="*/ 0 w 1506"/>
              <a:gd name="T5" fmla="*/ 2158 h 2158"/>
              <a:gd name="T6" fmla="*/ 1308 w 1506"/>
              <a:gd name="T7" fmla="*/ 2158 h 2158"/>
              <a:gd name="T8" fmla="*/ 1469 w 1506"/>
              <a:gd name="T9" fmla="*/ 1593 h 2158"/>
              <a:gd name="T10" fmla="*/ 801 w 1506"/>
              <a:gd name="T11" fmla="*/ 698 h 2158"/>
              <a:gd name="T12" fmla="*/ 1008 w 1506"/>
              <a:gd name="T13" fmla="*/ 0 h 2158"/>
            </a:gdLst>
            <a:ahLst/>
            <a:cxnLst>
              <a:cxn ang="0">
                <a:pos x="T0" y="T1"/>
              </a:cxn>
              <a:cxn ang="0">
                <a:pos x="T2" y="T3"/>
              </a:cxn>
              <a:cxn ang="0">
                <a:pos x="T4" y="T5"/>
              </a:cxn>
              <a:cxn ang="0">
                <a:pos x="T6" y="T7"/>
              </a:cxn>
              <a:cxn ang="0">
                <a:pos x="T8" y="T9"/>
              </a:cxn>
              <a:cxn ang="0">
                <a:pos x="T10" y="T11"/>
              </a:cxn>
              <a:cxn ang="0">
                <a:pos x="T12" y="T13"/>
              </a:cxn>
            </a:cxnLst>
            <a:rect l="0" t="0" r="r" b="b"/>
            <a:pathLst>
              <a:path w="1506" h="2158">
                <a:moveTo>
                  <a:pt x="1008" y="0"/>
                </a:moveTo>
                <a:cubicBezTo>
                  <a:pt x="0" y="0"/>
                  <a:pt x="0" y="0"/>
                  <a:pt x="0" y="0"/>
                </a:cubicBezTo>
                <a:cubicBezTo>
                  <a:pt x="0" y="2158"/>
                  <a:pt x="0" y="2158"/>
                  <a:pt x="0" y="2158"/>
                </a:cubicBezTo>
                <a:cubicBezTo>
                  <a:pt x="1308" y="2158"/>
                  <a:pt x="1308" y="2158"/>
                  <a:pt x="1308" y="2158"/>
                </a:cubicBezTo>
                <a:cubicBezTo>
                  <a:pt x="1356" y="2092"/>
                  <a:pt x="1506" y="1860"/>
                  <a:pt x="1469" y="1593"/>
                </a:cubicBezTo>
                <a:cubicBezTo>
                  <a:pt x="1425" y="1275"/>
                  <a:pt x="851" y="1078"/>
                  <a:pt x="801" y="698"/>
                </a:cubicBezTo>
                <a:cubicBezTo>
                  <a:pt x="752" y="328"/>
                  <a:pt x="945" y="73"/>
                  <a:pt x="1008" y="0"/>
                </a:cubicBezTo>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22" name="Group 21"/>
          <p:cNvGrpSpPr/>
          <p:nvPr/>
        </p:nvGrpSpPr>
        <p:grpSpPr>
          <a:xfrm>
            <a:off x="10345075" y="5462341"/>
            <a:ext cx="2551221" cy="2463517"/>
            <a:chOff x="2948736" y="1476832"/>
            <a:chExt cx="4046453" cy="3907347"/>
          </a:xfrm>
        </p:grpSpPr>
        <p:sp>
          <p:nvSpPr>
            <p:cNvPr id="23" name="Oval 22"/>
            <p:cNvSpPr/>
            <p:nvPr/>
          </p:nvSpPr>
          <p:spPr>
            <a:xfrm>
              <a:off x="3046986" y="1476832"/>
              <a:ext cx="3837856" cy="3837857"/>
            </a:xfrm>
            <a:prstGeom prst="ellipse">
              <a:avLst/>
            </a:prstGeom>
            <a:solidFill>
              <a:srgbClr val="C0E7F5">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2948736" y="1645336"/>
              <a:ext cx="3738845" cy="3738843"/>
            </a:xfrm>
            <a:prstGeom prst="ellipse">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3256344" y="1645335"/>
              <a:ext cx="3738845" cy="3738843"/>
            </a:xfrm>
            <a:prstGeom prst="ellipse">
              <a:avLst/>
            </a:prstGeom>
            <a:solidFill>
              <a:srgbClr val="75C7ED">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图片占位符 5">
            <a:extLst>
              <a:ext uri="{FF2B5EF4-FFF2-40B4-BE49-F238E27FC236}">
                <a16:creationId xmlns:a16="http://schemas.microsoft.com/office/drawing/2014/main" id="{AE61A8EC-4BC7-4888-94C2-194CF072E390}"/>
              </a:ext>
            </a:extLst>
          </p:cNvPr>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l="16667" r="16667"/>
          <a:stretch>
            <a:fillRect/>
          </a:stretch>
        </p:blipFill>
        <p:spPr>
          <a:xfrm>
            <a:off x="10682271" y="5712656"/>
            <a:ext cx="2117054" cy="2117054"/>
          </a:xfrm>
        </p:spPr>
      </p:pic>
      <p:sp>
        <p:nvSpPr>
          <p:cNvPr id="7" name="文本框 6">
            <a:extLst>
              <a:ext uri="{FF2B5EF4-FFF2-40B4-BE49-F238E27FC236}">
                <a16:creationId xmlns:a16="http://schemas.microsoft.com/office/drawing/2014/main" id="{DF918A1B-B59B-4AAC-A6CD-6DBF34EFBED1}"/>
              </a:ext>
            </a:extLst>
          </p:cNvPr>
          <p:cNvSpPr txBox="1"/>
          <p:nvPr/>
        </p:nvSpPr>
        <p:spPr>
          <a:xfrm>
            <a:off x="441129" y="408658"/>
            <a:ext cx="3602233" cy="400110"/>
          </a:xfrm>
          <a:prstGeom prst="rect">
            <a:avLst/>
          </a:prstGeom>
          <a:noFill/>
        </p:spPr>
        <p:txBody>
          <a:bodyPr wrap="square" rtlCol="0">
            <a:spAutoFit/>
          </a:bodyPr>
          <a:lstStyle/>
          <a:p>
            <a:r>
              <a:rPr lang="en-US" altLang="zh-CN" sz="2000" b="1" dirty="0">
                <a:solidFill>
                  <a:srgbClr val="F36219"/>
                </a:solidFill>
              </a:rPr>
              <a:t>Two </a:t>
            </a:r>
            <a:r>
              <a:rPr lang="zh-CN" altLang="en-US" sz="2000" b="1" dirty="0">
                <a:solidFill>
                  <a:srgbClr val="F36219"/>
                </a:solidFill>
              </a:rPr>
              <a:t>行业分析</a:t>
            </a:r>
            <a:r>
              <a:rPr lang="en-US" altLang="zh-CN" sz="2000" b="1" dirty="0">
                <a:solidFill>
                  <a:srgbClr val="F36219"/>
                </a:solidFill>
              </a:rPr>
              <a:t>—</a:t>
            </a:r>
            <a:r>
              <a:rPr lang="zh-CN" altLang="en-US" sz="2000" b="1" dirty="0">
                <a:solidFill>
                  <a:srgbClr val="F36219"/>
                </a:solidFill>
              </a:rPr>
              <a:t>行业结构分析</a:t>
            </a:r>
          </a:p>
        </p:txBody>
      </p:sp>
      <p:pic>
        <p:nvPicPr>
          <p:cNvPr id="5" name="图片 4">
            <a:extLst>
              <a:ext uri="{FF2B5EF4-FFF2-40B4-BE49-F238E27FC236}">
                <a16:creationId xmlns:a16="http://schemas.microsoft.com/office/drawing/2014/main" id="{A86DD6ED-1137-42C4-9A5D-7B1098595E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9554" y="1013097"/>
            <a:ext cx="6290410" cy="5640574"/>
          </a:xfrm>
          <a:prstGeom prst="rect">
            <a:avLst/>
          </a:prstGeom>
        </p:spPr>
      </p:pic>
      <p:pic>
        <p:nvPicPr>
          <p:cNvPr id="9" name="图片 8">
            <a:extLst>
              <a:ext uri="{FF2B5EF4-FFF2-40B4-BE49-F238E27FC236}">
                <a16:creationId xmlns:a16="http://schemas.microsoft.com/office/drawing/2014/main" id="{4F0810D1-E36B-4835-A28D-3363D8067F9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81961" y="1013097"/>
            <a:ext cx="5216472" cy="5267865"/>
          </a:xfrm>
          <a:prstGeom prst="rect">
            <a:avLst/>
          </a:prstGeom>
        </p:spPr>
      </p:pic>
    </p:spTree>
    <p:extLst>
      <p:ext uri="{BB962C8B-B14F-4D97-AF65-F5344CB8AC3E}">
        <p14:creationId xmlns:p14="http://schemas.microsoft.com/office/powerpoint/2010/main" val="3457952727"/>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12192000" cy="6858000"/>
          </a:xfrm>
          <a:prstGeom prst="rect">
            <a:avLst/>
          </a:prstGeom>
          <a:solidFill>
            <a:srgbClr val="E8F5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Freeform 5"/>
          <p:cNvSpPr>
            <a:spLocks/>
          </p:cNvSpPr>
          <p:nvPr/>
        </p:nvSpPr>
        <p:spPr bwMode="auto">
          <a:xfrm flipV="1">
            <a:off x="326" y="0"/>
            <a:ext cx="4787900" cy="6858000"/>
          </a:xfrm>
          <a:custGeom>
            <a:avLst/>
            <a:gdLst>
              <a:gd name="T0" fmla="*/ 1008 w 1506"/>
              <a:gd name="T1" fmla="*/ 0 h 2158"/>
              <a:gd name="T2" fmla="*/ 0 w 1506"/>
              <a:gd name="T3" fmla="*/ 0 h 2158"/>
              <a:gd name="T4" fmla="*/ 0 w 1506"/>
              <a:gd name="T5" fmla="*/ 2158 h 2158"/>
              <a:gd name="T6" fmla="*/ 1308 w 1506"/>
              <a:gd name="T7" fmla="*/ 2158 h 2158"/>
              <a:gd name="T8" fmla="*/ 1469 w 1506"/>
              <a:gd name="T9" fmla="*/ 1593 h 2158"/>
              <a:gd name="T10" fmla="*/ 801 w 1506"/>
              <a:gd name="T11" fmla="*/ 698 h 2158"/>
              <a:gd name="T12" fmla="*/ 1008 w 1506"/>
              <a:gd name="T13" fmla="*/ 0 h 2158"/>
            </a:gdLst>
            <a:ahLst/>
            <a:cxnLst>
              <a:cxn ang="0">
                <a:pos x="T0" y="T1"/>
              </a:cxn>
              <a:cxn ang="0">
                <a:pos x="T2" y="T3"/>
              </a:cxn>
              <a:cxn ang="0">
                <a:pos x="T4" y="T5"/>
              </a:cxn>
              <a:cxn ang="0">
                <a:pos x="T6" y="T7"/>
              </a:cxn>
              <a:cxn ang="0">
                <a:pos x="T8" y="T9"/>
              </a:cxn>
              <a:cxn ang="0">
                <a:pos x="T10" y="T11"/>
              </a:cxn>
              <a:cxn ang="0">
                <a:pos x="T12" y="T13"/>
              </a:cxn>
            </a:cxnLst>
            <a:rect l="0" t="0" r="r" b="b"/>
            <a:pathLst>
              <a:path w="1506" h="2158">
                <a:moveTo>
                  <a:pt x="1008" y="0"/>
                </a:moveTo>
                <a:cubicBezTo>
                  <a:pt x="0" y="0"/>
                  <a:pt x="0" y="0"/>
                  <a:pt x="0" y="0"/>
                </a:cubicBezTo>
                <a:cubicBezTo>
                  <a:pt x="0" y="2158"/>
                  <a:pt x="0" y="2158"/>
                  <a:pt x="0" y="2158"/>
                </a:cubicBezTo>
                <a:cubicBezTo>
                  <a:pt x="1308" y="2158"/>
                  <a:pt x="1308" y="2158"/>
                  <a:pt x="1308" y="2158"/>
                </a:cubicBezTo>
                <a:cubicBezTo>
                  <a:pt x="1356" y="2092"/>
                  <a:pt x="1506" y="1860"/>
                  <a:pt x="1469" y="1593"/>
                </a:cubicBezTo>
                <a:cubicBezTo>
                  <a:pt x="1425" y="1275"/>
                  <a:pt x="851" y="1078"/>
                  <a:pt x="801" y="698"/>
                </a:cubicBezTo>
                <a:cubicBezTo>
                  <a:pt x="752" y="328"/>
                  <a:pt x="945" y="73"/>
                  <a:pt x="1008" y="0"/>
                </a:cubicBezTo>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22" name="Group 21"/>
          <p:cNvGrpSpPr/>
          <p:nvPr/>
        </p:nvGrpSpPr>
        <p:grpSpPr>
          <a:xfrm>
            <a:off x="10345075" y="5462341"/>
            <a:ext cx="2551221" cy="2463517"/>
            <a:chOff x="2948736" y="1476832"/>
            <a:chExt cx="4046453" cy="3907347"/>
          </a:xfrm>
        </p:grpSpPr>
        <p:sp>
          <p:nvSpPr>
            <p:cNvPr id="23" name="Oval 22"/>
            <p:cNvSpPr/>
            <p:nvPr/>
          </p:nvSpPr>
          <p:spPr>
            <a:xfrm>
              <a:off x="3046986" y="1476832"/>
              <a:ext cx="3837856" cy="3837857"/>
            </a:xfrm>
            <a:prstGeom prst="ellipse">
              <a:avLst/>
            </a:prstGeom>
            <a:solidFill>
              <a:srgbClr val="C0E7F5">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2948736" y="1645336"/>
              <a:ext cx="3738845" cy="3738843"/>
            </a:xfrm>
            <a:prstGeom prst="ellipse">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3256344" y="1645335"/>
              <a:ext cx="3738845" cy="3738843"/>
            </a:xfrm>
            <a:prstGeom prst="ellipse">
              <a:avLst/>
            </a:prstGeom>
            <a:solidFill>
              <a:srgbClr val="75C7ED">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图片占位符 5">
            <a:extLst>
              <a:ext uri="{FF2B5EF4-FFF2-40B4-BE49-F238E27FC236}">
                <a16:creationId xmlns:a16="http://schemas.microsoft.com/office/drawing/2014/main" id="{AE61A8EC-4BC7-4888-94C2-194CF072E390}"/>
              </a:ext>
            </a:extLst>
          </p:cNvPr>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l="16667" r="16667"/>
          <a:stretch>
            <a:fillRect/>
          </a:stretch>
        </p:blipFill>
        <p:spPr>
          <a:xfrm>
            <a:off x="10682271" y="5712656"/>
            <a:ext cx="2117054" cy="2117054"/>
          </a:xfrm>
        </p:spPr>
      </p:pic>
      <p:sp>
        <p:nvSpPr>
          <p:cNvPr id="7" name="文本框 6">
            <a:extLst>
              <a:ext uri="{FF2B5EF4-FFF2-40B4-BE49-F238E27FC236}">
                <a16:creationId xmlns:a16="http://schemas.microsoft.com/office/drawing/2014/main" id="{DF918A1B-B59B-4AAC-A6CD-6DBF34EFBED1}"/>
              </a:ext>
            </a:extLst>
          </p:cNvPr>
          <p:cNvSpPr txBox="1"/>
          <p:nvPr/>
        </p:nvSpPr>
        <p:spPr>
          <a:xfrm>
            <a:off x="441129" y="408658"/>
            <a:ext cx="3602233" cy="400110"/>
          </a:xfrm>
          <a:prstGeom prst="rect">
            <a:avLst/>
          </a:prstGeom>
          <a:noFill/>
        </p:spPr>
        <p:txBody>
          <a:bodyPr wrap="square" rtlCol="0">
            <a:spAutoFit/>
          </a:bodyPr>
          <a:lstStyle/>
          <a:p>
            <a:r>
              <a:rPr lang="en-US" altLang="zh-CN" sz="2000" b="1" dirty="0">
                <a:solidFill>
                  <a:srgbClr val="F36219"/>
                </a:solidFill>
              </a:rPr>
              <a:t>Two </a:t>
            </a:r>
            <a:r>
              <a:rPr lang="zh-CN" altLang="en-US" sz="2000" b="1" dirty="0">
                <a:solidFill>
                  <a:srgbClr val="F36219"/>
                </a:solidFill>
              </a:rPr>
              <a:t>行业分析</a:t>
            </a:r>
            <a:r>
              <a:rPr lang="en-US" altLang="zh-CN" sz="2000" b="1" dirty="0">
                <a:solidFill>
                  <a:srgbClr val="F36219"/>
                </a:solidFill>
              </a:rPr>
              <a:t>—</a:t>
            </a:r>
            <a:r>
              <a:rPr lang="zh-CN" altLang="en-US" sz="2000" b="1" dirty="0">
                <a:solidFill>
                  <a:srgbClr val="F36219"/>
                </a:solidFill>
              </a:rPr>
              <a:t>行业结构分析</a:t>
            </a:r>
          </a:p>
        </p:txBody>
      </p:sp>
      <p:graphicFrame>
        <p:nvGraphicFramePr>
          <p:cNvPr id="12" name="图表 11">
            <a:extLst>
              <a:ext uri="{FF2B5EF4-FFF2-40B4-BE49-F238E27FC236}">
                <a16:creationId xmlns:a16="http://schemas.microsoft.com/office/drawing/2014/main" id="{430BF303-E9B2-4BC5-8B72-955C7D759483}"/>
              </a:ext>
            </a:extLst>
          </p:cNvPr>
          <p:cNvGraphicFramePr/>
          <p:nvPr>
            <p:extLst>
              <p:ext uri="{D42A27DB-BD31-4B8C-83A1-F6EECF244321}">
                <p14:modId xmlns:p14="http://schemas.microsoft.com/office/powerpoint/2010/main" val="1187296342"/>
              </p:ext>
            </p:extLst>
          </p:nvPr>
        </p:nvGraphicFramePr>
        <p:xfrm>
          <a:off x="-315064" y="763857"/>
          <a:ext cx="7493630" cy="5983361"/>
        </p:xfrm>
        <a:graphic>
          <a:graphicData uri="http://schemas.openxmlformats.org/drawingml/2006/chart">
            <c:chart xmlns:c="http://schemas.openxmlformats.org/drawingml/2006/chart" xmlns:r="http://schemas.openxmlformats.org/officeDocument/2006/relationships" r:id="rId3"/>
          </a:graphicData>
        </a:graphic>
      </p:graphicFrame>
      <p:sp>
        <p:nvSpPr>
          <p:cNvPr id="10" name="矩形: 圆角 9">
            <a:extLst>
              <a:ext uri="{FF2B5EF4-FFF2-40B4-BE49-F238E27FC236}">
                <a16:creationId xmlns:a16="http://schemas.microsoft.com/office/drawing/2014/main" id="{F035C859-5207-4E46-A2E1-2F812CB11E38}"/>
              </a:ext>
            </a:extLst>
          </p:cNvPr>
          <p:cNvSpPr/>
          <p:nvPr/>
        </p:nvSpPr>
        <p:spPr>
          <a:xfrm>
            <a:off x="6978868" y="1037469"/>
            <a:ext cx="4714081" cy="335701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zh-CN" sz="2800" b="0" i="0" u="none" strike="noStrike" kern="1200" cap="none" spc="0" normalizeH="0" baseline="0" noProof="0" dirty="0">
                <a:ln>
                  <a:noFill/>
                </a:ln>
                <a:solidFill>
                  <a:srgbClr val="000000"/>
                </a:solidFill>
                <a:effectLst/>
                <a:uLnTx/>
                <a:uFillTx/>
                <a:latin typeface="Calibri" panose="020F0502020204030204" pitchFamily="34" charset="0"/>
                <a:ea typeface="宋体" panose="02010600030101010101" pitchFamily="2" charset="-122"/>
                <a:cs typeface="宋体" panose="02010600030101010101" pitchFamily="2" charset="-122"/>
              </a:rPr>
              <a:t>大多数</a:t>
            </a:r>
            <a:r>
              <a:rPr kumimoji="0" lang="en-US" altLang="zh-CN" sz="2800" b="0" i="0" u="none" strike="noStrike" kern="1200" cap="none" spc="0" normalizeH="0" baseline="0" noProof="0" dirty="0">
                <a:ln>
                  <a:noFill/>
                </a:ln>
                <a:solidFill>
                  <a:srgbClr val="000000"/>
                </a:solidFill>
                <a:effectLst/>
                <a:uLnTx/>
                <a:uFillTx/>
                <a:latin typeface="Calibri" panose="020F0502020204030204" pitchFamily="34" charset="0"/>
                <a:ea typeface="宋体" panose="02010600030101010101" pitchFamily="2" charset="-122"/>
                <a:cs typeface="宋体" panose="02010600030101010101" pitchFamily="2" charset="-122"/>
              </a:rPr>
              <a:t>APP</a:t>
            </a:r>
            <a:r>
              <a:rPr kumimoji="0" lang="zh-CN" altLang="zh-CN" sz="2800" b="0" i="0" u="none" strike="noStrike" kern="1200" cap="none" spc="0" normalizeH="0" baseline="0" noProof="0" dirty="0">
                <a:ln>
                  <a:noFill/>
                </a:ln>
                <a:solidFill>
                  <a:srgbClr val="000000"/>
                </a:solidFill>
                <a:effectLst/>
                <a:uLnTx/>
                <a:uFillTx/>
                <a:latin typeface="Calibri" panose="020F0502020204030204" pitchFamily="34" charset="0"/>
                <a:ea typeface="宋体" panose="02010600030101010101" pitchFamily="2" charset="-122"/>
                <a:cs typeface="宋体" panose="02010600030101010101" pitchFamily="2" charset="-122"/>
              </a:rPr>
              <a:t>中定外卖、推荐分享是主要功能。根据调查问卷与</a:t>
            </a:r>
            <a:r>
              <a:rPr kumimoji="0" lang="en-US" altLang="zh-CN" sz="2800" b="0" i="0" u="none" strike="noStrike" kern="1200" cap="none" spc="0" normalizeH="0" baseline="0" noProof="0" dirty="0">
                <a:ln>
                  <a:noFill/>
                </a:ln>
                <a:solidFill>
                  <a:srgbClr val="000000"/>
                </a:solidFill>
                <a:effectLst/>
                <a:uLnTx/>
                <a:uFillTx/>
                <a:latin typeface="Calibri" panose="020F0502020204030204" pitchFamily="34" charset="0"/>
                <a:ea typeface="宋体" panose="02010600030101010101" pitchFamily="2" charset="-122"/>
                <a:cs typeface="宋体" panose="02010600030101010101" pitchFamily="2" charset="-122"/>
              </a:rPr>
              <a:t>APP</a:t>
            </a:r>
            <a:r>
              <a:rPr kumimoji="0" lang="zh-CN" altLang="zh-CN" sz="2800" b="0" i="0" u="none" strike="noStrike" kern="1200" cap="none" spc="0" normalizeH="0" baseline="0" noProof="0" dirty="0">
                <a:ln>
                  <a:noFill/>
                </a:ln>
                <a:solidFill>
                  <a:srgbClr val="000000"/>
                </a:solidFill>
                <a:effectLst/>
                <a:uLnTx/>
                <a:uFillTx/>
                <a:latin typeface="Calibri" panose="020F0502020204030204" pitchFamily="34" charset="0"/>
                <a:ea typeface="宋体" panose="02010600030101010101" pitchFamily="2" charset="-122"/>
                <a:cs typeface="宋体" panose="02010600030101010101" pitchFamily="2" charset="-122"/>
              </a:rPr>
              <a:t>数据统计可知，用户在美团等</a:t>
            </a:r>
            <a:r>
              <a:rPr kumimoji="0" lang="en-US" altLang="zh-CN" sz="2800" b="0" i="0" u="none" strike="noStrike" kern="1200" cap="none" spc="0" normalizeH="0" baseline="0" noProof="0" dirty="0">
                <a:ln>
                  <a:noFill/>
                </a:ln>
                <a:solidFill>
                  <a:srgbClr val="000000"/>
                </a:solidFill>
                <a:effectLst/>
                <a:uLnTx/>
                <a:uFillTx/>
                <a:latin typeface="Calibri" panose="020F0502020204030204" pitchFamily="34" charset="0"/>
                <a:ea typeface="宋体" panose="02010600030101010101" pitchFamily="2" charset="-122"/>
                <a:cs typeface="宋体" panose="02010600030101010101" pitchFamily="2" charset="-122"/>
              </a:rPr>
              <a:t>APP</a:t>
            </a:r>
            <a:r>
              <a:rPr kumimoji="0" lang="zh-CN" altLang="zh-CN" sz="2800" b="0" i="0" u="none" strike="noStrike" kern="1200" cap="none" spc="0" normalizeH="0" baseline="0" noProof="0" dirty="0">
                <a:ln>
                  <a:noFill/>
                </a:ln>
                <a:solidFill>
                  <a:srgbClr val="000000"/>
                </a:solidFill>
                <a:effectLst/>
                <a:uLnTx/>
                <a:uFillTx/>
                <a:latin typeface="Calibri" panose="020F0502020204030204" pitchFamily="34" charset="0"/>
                <a:ea typeface="宋体" panose="02010600030101010101" pitchFamily="2" charset="-122"/>
                <a:cs typeface="宋体" panose="02010600030101010101" pitchFamily="2" charset="-122"/>
              </a:rPr>
              <a:t>上使用功能最多的是查找餐厅、团购、买单等活动。</a:t>
            </a:r>
            <a:endParaRPr kumimoji="0" lang="zh-CN" altLang="zh-CN" sz="2800" b="0" i="0" u="none" strike="noStrike" kern="1200" cap="none" spc="0" normalizeH="0" baseline="0" noProof="0" dirty="0">
              <a:ln>
                <a:noFill/>
              </a:ln>
              <a:solidFill>
                <a:srgbClr val="000000"/>
              </a:solidFill>
              <a:effectLst/>
              <a:uLnTx/>
              <a:uFillTx/>
              <a:latin typeface="Calibri" panose="020F0502020204030204" pitchFamily="34"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591753677"/>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2" grpId="0">
        <p:bldAsOne/>
      </p:bldGraphic>
      <p:bldP spid="10"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12192000" cy="6858000"/>
          </a:xfrm>
          <a:prstGeom prst="rect">
            <a:avLst/>
          </a:prstGeom>
          <a:solidFill>
            <a:srgbClr val="E8F5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Freeform 5"/>
          <p:cNvSpPr>
            <a:spLocks/>
          </p:cNvSpPr>
          <p:nvPr/>
        </p:nvSpPr>
        <p:spPr bwMode="auto">
          <a:xfrm flipV="1">
            <a:off x="326" y="0"/>
            <a:ext cx="4787900" cy="6858000"/>
          </a:xfrm>
          <a:custGeom>
            <a:avLst/>
            <a:gdLst>
              <a:gd name="T0" fmla="*/ 1008 w 1506"/>
              <a:gd name="T1" fmla="*/ 0 h 2158"/>
              <a:gd name="T2" fmla="*/ 0 w 1506"/>
              <a:gd name="T3" fmla="*/ 0 h 2158"/>
              <a:gd name="T4" fmla="*/ 0 w 1506"/>
              <a:gd name="T5" fmla="*/ 2158 h 2158"/>
              <a:gd name="T6" fmla="*/ 1308 w 1506"/>
              <a:gd name="T7" fmla="*/ 2158 h 2158"/>
              <a:gd name="T8" fmla="*/ 1469 w 1506"/>
              <a:gd name="T9" fmla="*/ 1593 h 2158"/>
              <a:gd name="T10" fmla="*/ 801 w 1506"/>
              <a:gd name="T11" fmla="*/ 698 h 2158"/>
              <a:gd name="T12" fmla="*/ 1008 w 1506"/>
              <a:gd name="T13" fmla="*/ 0 h 2158"/>
            </a:gdLst>
            <a:ahLst/>
            <a:cxnLst>
              <a:cxn ang="0">
                <a:pos x="T0" y="T1"/>
              </a:cxn>
              <a:cxn ang="0">
                <a:pos x="T2" y="T3"/>
              </a:cxn>
              <a:cxn ang="0">
                <a:pos x="T4" y="T5"/>
              </a:cxn>
              <a:cxn ang="0">
                <a:pos x="T6" y="T7"/>
              </a:cxn>
              <a:cxn ang="0">
                <a:pos x="T8" y="T9"/>
              </a:cxn>
              <a:cxn ang="0">
                <a:pos x="T10" y="T11"/>
              </a:cxn>
              <a:cxn ang="0">
                <a:pos x="T12" y="T13"/>
              </a:cxn>
            </a:cxnLst>
            <a:rect l="0" t="0" r="r" b="b"/>
            <a:pathLst>
              <a:path w="1506" h="2158">
                <a:moveTo>
                  <a:pt x="1008" y="0"/>
                </a:moveTo>
                <a:cubicBezTo>
                  <a:pt x="0" y="0"/>
                  <a:pt x="0" y="0"/>
                  <a:pt x="0" y="0"/>
                </a:cubicBezTo>
                <a:cubicBezTo>
                  <a:pt x="0" y="2158"/>
                  <a:pt x="0" y="2158"/>
                  <a:pt x="0" y="2158"/>
                </a:cubicBezTo>
                <a:cubicBezTo>
                  <a:pt x="1308" y="2158"/>
                  <a:pt x="1308" y="2158"/>
                  <a:pt x="1308" y="2158"/>
                </a:cubicBezTo>
                <a:cubicBezTo>
                  <a:pt x="1356" y="2092"/>
                  <a:pt x="1506" y="1860"/>
                  <a:pt x="1469" y="1593"/>
                </a:cubicBezTo>
                <a:cubicBezTo>
                  <a:pt x="1425" y="1275"/>
                  <a:pt x="851" y="1078"/>
                  <a:pt x="801" y="698"/>
                </a:cubicBezTo>
                <a:cubicBezTo>
                  <a:pt x="752" y="328"/>
                  <a:pt x="945" y="73"/>
                  <a:pt x="1008" y="0"/>
                </a:cubicBezTo>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22" name="Group 21"/>
          <p:cNvGrpSpPr/>
          <p:nvPr/>
        </p:nvGrpSpPr>
        <p:grpSpPr>
          <a:xfrm>
            <a:off x="10345075" y="5462341"/>
            <a:ext cx="2551221" cy="2463517"/>
            <a:chOff x="2948736" y="1476832"/>
            <a:chExt cx="4046453" cy="3907347"/>
          </a:xfrm>
        </p:grpSpPr>
        <p:sp>
          <p:nvSpPr>
            <p:cNvPr id="23" name="Oval 22"/>
            <p:cNvSpPr/>
            <p:nvPr/>
          </p:nvSpPr>
          <p:spPr>
            <a:xfrm>
              <a:off x="3046986" y="1476832"/>
              <a:ext cx="3837856" cy="3837857"/>
            </a:xfrm>
            <a:prstGeom prst="ellipse">
              <a:avLst/>
            </a:prstGeom>
            <a:solidFill>
              <a:srgbClr val="C0E7F5">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2948736" y="1645336"/>
              <a:ext cx="3738845" cy="3738843"/>
            </a:xfrm>
            <a:prstGeom prst="ellipse">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3256344" y="1645335"/>
              <a:ext cx="3738845" cy="3738843"/>
            </a:xfrm>
            <a:prstGeom prst="ellipse">
              <a:avLst/>
            </a:prstGeom>
            <a:solidFill>
              <a:srgbClr val="75C7ED">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图片占位符 5">
            <a:extLst>
              <a:ext uri="{FF2B5EF4-FFF2-40B4-BE49-F238E27FC236}">
                <a16:creationId xmlns:a16="http://schemas.microsoft.com/office/drawing/2014/main" id="{AE61A8EC-4BC7-4888-94C2-194CF072E390}"/>
              </a:ext>
            </a:extLst>
          </p:cNvPr>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l="16667" r="16667"/>
          <a:stretch>
            <a:fillRect/>
          </a:stretch>
        </p:blipFill>
        <p:spPr>
          <a:xfrm>
            <a:off x="10682271" y="5712656"/>
            <a:ext cx="2117054" cy="2117054"/>
          </a:xfrm>
        </p:spPr>
      </p:pic>
      <p:sp>
        <p:nvSpPr>
          <p:cNvPr id="7" name="文本框 6">
            <a:extLst>
              <a:ext uri="{FF2B5EF4-FFF2-40B4-BE49-F238E27FC236}">
                <a16:creationId xmlns:a16="http://schemas.microsoft.com/office/drawing/2014/main" id="{DF918A1B-B59B-4AAC-A6CD-6DBF34EFBED1}"/>
              </a:ext>
            </a:extLst>
          </p:cNvPr>
          <p:cNvSpPr txBox="1"/>
          <p:nvPr/>
        </p:nvSpPr>
        <p:spPr>
          <a:xfrm>
            <a:off x="441129" y="408658"/>
            <a:ext cx="3602233" cy="400110"/>
          </a:xfrm>
          <a:prstGeom prst="rect">
            <a:avLst/>
          </a:prstGeom>
          <a:noFill/>
        </p:spPr>
        <p:txBody>
          <a:bodyPr wrap="square" rtlCol="0">
            <a:spAutoFit/>
          </a:bodyPr>
          <a:lstStyle/>
          <a:p>
            <a:r>
              <a:rPr lang="en-US" altLang="zh-CN" sz="2000" b="1" dirty="0">
                <a:solidFill>
                  <a:srgbClr val="F36219"/>
                </a:solidFill>
              </a:rPr>
              <a:t>Two </a:t>
            </a:r>
            <a:r>
              <a:rPr lang="zh-CN" altLang="en-US" sz="2000" b="1" dirty="0">
                <a:solidFill>
                  <a:srgbClr val="F36219"/>
                </a:solidFill>
              </a:rPr>
              <a:t>行业与市场</a:t>
            </a:r>
            <a:r>
              <a:rPr lang="en-US" altLang="zh-CN" sz="2000" b="1" dirty="0">
                <a:solidFill>
                  <a:srgbClr val="F36219"/>
                </a:solidFill>
              </a:rPr>
              <a:t>—</a:t>
            </a:r>
            <a:r>
              <a:rPr lang="zh-CN" altLang="en-US" sz="2000" b="1" dirty="0">
                <a:solidFill>
                  <a:srgbClr val="F36219"/>
                </a:solidFill>
              </a:rPr>
              <a:t>市场分析</a:t>
            </a:r>
          </a:p>
        </p:txBody>
      </p:sp>
      <p:pic>
        <p:nvPicPr>
          <p:cNvPr id="11" name="图片 10">
            <a:extLst>
              <a:ext uri="{FF2B5EF4-FFF2-40B4-BE49-F238E27FC236}">
                <a16:creationId xmlns:a16="http://schemas.microsoft.com/office/drawing/2014/main" id="{8E973DDF-7EDE-4470-B330-2B289071FF83}"/>
              </a:ext>
            </a:extLst>
          </p:cNvPr>
          <p:cNvPicPr/>
          <p:nvPr/>
        </p:nvPicPr>
        <p:blipFill>
          <a:blip r:embed="rId3"/>
          <a:stretch>
            <a:fillRect/>
          </a:stretch>
        </p:blipFill>
        <p:spPr>
          <a:xfrm>
            <a:off x="525304" y="1217426"/>
            <a:ext cx="2851081" cy="5047555"/>
          </a:xfrm>
          <a:prstGeom prst="rect">
            <a:avLst/>
          </a:prstGeom>
          <a:noFill/>
          <a:ln>
            <a:noFill/>
          </a:ln>
        </p:spPr>
      </p:pic>
      <p:pic>
        <p:nvPicPr>
          <p:cNvPr id="12" name="图片 11">
            <a:extLst>
              <a:ext uri="{FF2B5EF4-FFF2-40B4-BE49-F238E27FC236}">
                <a16:creationId xmlns:a16="http://schemas.microsoft.com/office/drawing/2014/main" id="{86A232A0-E02C-460B-9277-41E09CF0340E}"/>
              </a:ext>
            </a:extLst>
          </p:cNvPr>
          <p:cNvPicPr/>
          <p:nvPr/>
        </p:nvPicPr>
        <p:blipFill>
          <a:blip r:embed="rId4"/>
          <a:stretch>
            <a:fillRect/>
          </a:stretch>
        </p:blipFill>
        <p:spPr>
          <a:xfrm>
            <a:off x="1135116" y="1639312"/>
            <a:ext cx="2642389" cy="4943161"/>
          </a:xfrm>
          <a:prstGeom prst="rect">
            <a:avLst/>
          </a:prstGeom>
          <a:noFill/>
          <a:ln>
            <a:noFill/>
          </a:ln>
        </p:spPr>
      </p:pic>
      <p:pic>
        <p:nvPicPr>
          <p:cNvPr id="13" name="图片 12">
            <a:extLst>
              <a:ext uri="{FF2B5EF4-FFF2-40B4-BE49-F238E27FC236}">
                <a16:creationId xmlns:a16="http://schemas.microsoft.com/office/drawing/2014/main" id="{6BB428F0-BD6C-4D04-8DB3-50711EBA7056}"/>
              </a:ext>
            </a:extLst>
          </p:cNvPr>
          <p:cNvPicPr/>
          <p:nvPr/>
        </p:nvPicPr>
        <p:blipFill>
          <a:blip r:embed="rId5"/>
          <a:stretch>
            <a:fillRect/>
          </a:stretch>
        </p:blipFill>
        <p:spPr>
          <a:xfrm>
            <a:off x="1937146" y="968990"/>
            <a:ext cx="2851080" cy="4599589"/>
          </a:xfrm>
          <a:prstGeom prst="rect">
            <a:avLst/>
          </a:prstGeom>
          <a:noFill/>
          <a:ln>
            <a:noFill/>
          </a:ln>
        </p:spPr>
      </p:pic>
      <p:sp>
        <p:nvSpPr>
          <p:cNvPr id="2" name="文本框 1">
            <a:extLst>
              <a:ext uri="{FF2B5EF4-FFF2-40B4-BE49-F238E27FC236}">
                <a16:creationId xmlns:a16="http://schemas.microsoft.com/office/drawing/2014/main" id="{B04AF9CE-6EDC-4B71-86F1-C5E90214EC51}"/>
              </a:ext>
            </a:extLst>
          </p:cNvPr>
          <p:cNvSpPr txBox="1"/>
          <p:nvPr/>
        </p:nvSpPr>
        <p:spPr>
          <a:xfrm>
            <a:off x="5327366" y="1639312"/>
            <a:ext cx="6390290" cy="3816429"/>
          </a:xfrm>
          <a:prstGeom prst="rect">
            <a:avLst/>
          </a:prstGeom>
          <a:noFill/>
        </p:spPr>
        <p:txBody>
          <a:bodyPr wrap="square" rtlCol="0">
            <a:spAutoFit/>
          </a:bodyPr>
          <a:lstStyle/>
          <a:p>
            <a:r>
              <a:rPr lang="en-US" altLang="zh-CN" sz="2800" dirty="0">
                <a:effectLst/>
                <a:latin typeface="Calibri" panose="020F0502020204030204" pitchFamily="34" charset="0"/>
                <a:ea typeface="宋体" panose="02010600030101010101" pitchFamily="2" charset="-122"/>
                <a:cs typeface="Times New Roman" panose="02020603050405020304" pitchFamily="18" charset="0"/>
              </a:rPr>
              <a:t>         </a:t>
            </a:r>
            <a:r>
              <a:rPr lang="zh-CN" altLang="zh-CN" sz="2800" dirty="0">
                <a:effectLst/>
                <a:latin typeface="Calibri" panose="020F0502020204030204" pitchFamily="34" charset="0"/>
                <a:ea typeface="宋体" panose="02010600030101010101" pitchFamily="2" charset="-122"/>
                <a:cs typeface="Times New Roman" panose="02020603050405020304" pitchFamily="18" charset="0"/>
              </a:rPr>
              <a:t>这类</a:t>
            </a:r>
            <a:r>
              <a:rPr lang="en-US" altLang="zh-CN" sz="2800" dirty="0">
                <a:effectLst/>
                <a:latin typeface="Calibri" panose="020F0502020204030204" pitchFamily="34" charset="0"/>
                <a:ea typeface="宋体" panose="02010600030101010101" pitchFamily="2" charset="-122"/>
                <a:cs typeface="Times New Roman" panose="02020603050405020304" pitchFamily="18" charset="0"/>
              </a:rPr>
              <a:t>“</a:t>
            </a:r>
            <a:r>
              <a:rPr lang="zh-CN" altLang="zh-CN" sz="2800" dirty="0">
                <a:effectLst/>
                <a:latin typeface="Calibri" panose="020F0502020204030204" pitchFamily="34" charset="0"/>
                <a:ea typeface="宋体" panose="02010600030101010101" pitchFamily="2" charset="-122"/>
                <a:cs typeface="Times New Roman" panose="02020603050405020304" pitchFamily="18" charset="0"/>
              </a:rPr>
              <a:t>与陌生人一次吃饭的</a:t>
            </a:r>
            <a:r>
              <a:rPr lang="en-US" altLang="zh-CN" sz="2800" dirty="0">
                <a:effectLst/>
                <a:latin typeface="Calibri" panose="020F0502020204030204" pitchFamily="34" charset="0"/>
                <a:ea typeface="宋体" panose="02010600030101010101" pitchFamily="2" charset="-122"/>
                <a:cs typeface="Times New Roman" panose="02020603050405020304" pitchFamily="18" charset="0"/>
              </a:rPr>
              <a:t>APP”</a:t>
            </a:r>
            <a:r>
              <a:rPr lang="zh-CN" altLang="zh-CN" sz="2800" dirty="0">
                <a:effectLst/>
                <a:latin typeface="Calibri" panose="020F0502020204030204" pitchFamily="34" charset="0"/>
                <a:ea typeface="宋体" panose="02010600030101010101" pitchFamily="2" charset="-122"/>
                <a:cs typeface="Times New Roman" panose="02020603050405020304" pitchFamily="18" charset="0"/>
              </a:rPr>
              <a:t>，简称</a:t>
            </a:r>
            <a:r>
              <a:rPr lang="en-US" altLang="zh-CN" sz="2800" dirty="0">
                <a:effectLst/>
                <a:latin typeface="Calibri" panose="020F0502020204030204" pitchFamily="34" charset="0"/>
                <a:ea typeface="宋体" panose="02010600030101010101" pitchFamily="2" charset="-122"/>
                <a:cs typeface="Times New Roman" panose="02020603050405020304" pitchFamily="18" charset="0"/>
              </a:rPr>
              <a:t>“EWSA”</a:t>
            </a:r>
            <a:r>
              <a:rPr lang="zh-CN" altLang="zh-CN" sz="2800" dirty="0">
                <a:effectLst/>
                <a:latin typeface="Calibri" panose="020F0502020204030204" pitchFamily="34" charset="0"/>
                <a:ea typeface="宋体" panose="02010600030101010101" pitchFamily="2" charset="-122"/>
                <a:cs typeface="Times New Roman" panose="02020603050405020304" pitchFamily="18" charset="0"/>
              </a:rPr>
              <a:t>希望城市居民们不再是坐在吧椅上全神贯注地玩手机或点大量的外卖，而是进行些现实生活中的交流</a:t>
            </a:r>
            <a:r>
              <a:rPr lang="zh-CN" altLang="en-US" sz="2800" dirty="0">
                <a:effectLst/>
                <a:latin typeface="Calibri" panose="020F0502020204030204" pitchFamily="34" charset="0"/>
                <a:ea typeface="宋体" panose="02010600030101010101" pitchFamily="2" charset="-122"/>
                <a:cs typeface="Times New Roman" panose="02020603050405020304" pitchFamily="18" charset="0"/>
              </a:rPr>
              <a:t>。</a:t>
            </a:r>
            <a:endParaRPr lang="en-US" altLang="zh-CN" sz="2800" dirty="0">
              <a:effectLst/>
              <a:latin typeface="Calibri" panose="020F0502020204030204" pitchFamily="34" charset="0"/>
              <a:ea typeface="宋体" panose="02010600030101010101" pitchFamily="2" charset="-122"/>
              <a:cs typeface="Times New Roman" panose="02020603050405020304" pitchFamily="18" charset="0"/>
            </a:endParaRPr>
          </a:p>
          <a:p>
            <a:r>
              <a:rPr lang="en-US" altLang="zh-CN" sz="2800" dirty="0">
                <a:effectLst/>
                <a:latin typeface="Calibri" panose="020F0502020204030204" pitchFamily="34" charset="0"/>
                <a:ea typeface="宋体" panose="02010600030101010101" pitchFamily="2" charset="-122"/>
                <a:cs typeface="Times New Roman" panose="02020603050405020304" pitchFamily="18" charset="0"/>
              </a:rPr>
              <a:t>         </a:t>
            </a:r>
            <a:r>
              <a:rPr lang="en-US" altLang="zh-CN" sz="2800" dirty="0" err="1">
                <a:effectLst/>
                <a:latin typeface="Calibri" panose="020F0502020204030204" pitchFamily="34" charset="0"/>
                <a:ea typeface="宋体" panose="02010600030101010101" pitchFamily="2" charset="-122"/>
                <a:cs typeface="Times New Roman" panose="02020603050405020304" pitchFamily="18" charset="0"/>
              </a:rPr>
              <a:t>Feastly</a:t>
            </a:r>
            <a:r>
              <a:rPr lang="zh-CN" altLang="zh-CN" sz="2800" dirty="0">
                <a:effectLst/>
                <a:latin typeface="Calibri" panose="020F0502020204030204" pitchFamily="34" charset="0"/>
                <a:ea typeface="宋体" panose="02010600030101010101" pitchFamily="2" charset="-122"/>
                <a:cs typeface="Times New Roman" panose="02020603050405020304" pitchFamily="18" charset="0"/>
              </a:rPr>
              <a:t>创建者</a:t>
            </a:r>
            <a:r>
              <a:rPr lang="en-US" altLang="zh-CN" sz="2800" dirty="0" err="1">
                <a:effectLst/>
                <a:latin typeface="Calibri" panose="020F0502020204030204" pitchFamily="34" charset="0"/>
                <a:ea typeface="宋体" panose="02010600030101010101" pitchFamily="2" charset="-122"/>
                <a:cs typeface="Times New Roman" panose="02020603050405020304" pitchFamily="18" charset="0"/>
              </a:rPr>
              <a:t>NoahKaresh</a:t>
            </a:r>
            <a:r>
              <a:rPr lang="zh-CN" altLang="zh-CN" sz="2800" dirty="0">
                <a:effectLst/>
                <a:latin typeface="Calibri" panose="020F0502020204030204" pitchFamily="34" charset="0"/>
                <a:ea typeface="宋体" panose="02010600030101010101" pitchFamily="2" charset="-122"/>
                <a:cs typeface="Times New Roman" panose="02020603050405020304" pitchFamily="18" charset="0"/>
              </a:rPr>
              <a:t>所说：</a:t>
            </a:r>
            <a:r>
              <a:rPr lang="en-US" altLang="zh-CN" sz="2800" dirty="0">
                <a:effectLst/>
                <a:latin typeface="Calibri" panose="020F0502020204030204" pitchFamily="34" charset="0"/>
                <a:ea typeface="宋体" panose="02010600030101010101" pitchFamily="2" charset="-122"/>
                <a:cs typeface="Times New Roman" panose="02020603050405020304" pitchFamily="18" charset="0"/>
              </a:rPr>
              <a:t>“</a:t>
            </a:r>
            <a:r>
              <a:rPr lang="zh-CN" altLang="zh-CN" sz="2800" dirty="0">
                <a:effectLst/>
                <a:latin typeface="Calibri" panose="020F0502020204030204" pitchFamily="34" charset="0"/>
                <a:ea typeface="宋体" panose="02010600030101010101" pitchFamily="2" charset="-122"/>
                <a:cs typeface="Times New Roman" panose="02020603050405020304" pitchFamily="18" charset="0"/>
              </a:rPr>
              <a:t>我们将餐桌视为原始的社交网络</a:t>
            </a:r>
            <a:r>
              <a:rPr lang="en-US" altLang="zh-CN" sz="2800" dirty="0">
                <a:effectLst/>
                <a:latin typeface="Calibri" panose="020F0502020204030204" pitchFamily="34" charset="0"/>
                <a:ea typeface="宋体" panose="02010600030101010101" pitchFamily="2" charset="-122"/>
                <a:cs typeface="Times New Roman" panose="02020603050405020304" pitchFamily="18" charset="0"/>
              </a:rPr>
              <a:t>”</a:t>
            </a:r>
            <a:r>
              <a:rPr lang="zh-CN" altLang="zh-CN" sz="2800" dirty="0">
                <a:effectLst/>
                <a:latin typeface="Calibri" panose="020F0502020204030204" pitchFamily="34" charset="0"/>
                <a:ea typeface="宋体" panose="02010600030101010101" pitchFamily="2" charset="-122"/>
                <a:cs typeface="Times New Roman" panose="02020603050405020304" pitchFamily="18" charset="0"/>
              </a:rPr>
              <a:t>。和其他</a:t>
            </a:r>
            <a:r>
              <a:rPr lang="en-US" altLang="zh-CN" sz="2800" dirty="0">
                <a:effectLst/>
                <a:latin typeface="Calibri" panose="020F0502020204030204" pitchFamily="34" charset="0"/>
                <a:ea typeface="宋体" panose="02010600030101010101" pitchFamily="2" charset="-122"/>
                <a:cs typeface="Times New Roman" panose="02020603050405020304" pitchFamily="18" charset="0"/>
              </a:rPr>
              <a:t>“</a:t>
            </a:r>
            <a:r>
              <a:rPr lang="zh-CN" altLang="zh-CN" sz="2800" dirty="0">
                <a:effectLst/>
                <a:latin typeface="Calibri" panose="020F0502020204030204" pitchFamily="34" charset="0"/>
                <a:ea typeface="宋体" panose="02010600030101010101" pitchFamily="2" charset="-122"/>
                <a:cs typeface="Times New Roman" panose="02020603050405020304" pitchFamily="18" charset="0"/>
              </a:rPr>
              <a:t>分享型经济</a:t>
            </a:r>
            <a:r>
              <a:rPr lang="en-US" altLang="zh-CN" sz="2800" dirty="0">
                <a:effectLst/>
                <a:latin typeface="Calibri" panose="020F0502020204030204" pitchFamily="34" charset="0"/>
                <a:ea typeface="宋体" panose="02010600030101010101" pitchFamily="2" charset="-122"/>
                <a:cs typeface="Times New Roman" panose="02020603050405020304" pitchFamily="18" charset="0"/>
              </a:rPr>
              <a:t>”</a:t>
            </a:r>
            <a:r>
              <a:rPr lang="zh-CN" altLang="zh-CN" sz="2800" dirty="0">
                <a:effectLst/>
                <a:latin typeface="Calibri" panose="020F0502020204030204" pitchFamily="34" charset="0"/>
                <a:ea typeface="宋体" panose="02010600030101010101" pitchFamily="2" charset="-122"/>
                <a:cs typeface="Times New Roman" panose="02020603050405020304" pitchFamily="18" charset="0"/>
              </a:rPr>
              <a:t>行业一样，</a:t>
            </a:r>
            <a:r>
              <a:rPr lang="en-US" altLang="zh-CN" sz="2800" dirty="0">
                <a:effectLst/>
                <a:latin typeface="Calibri" panose="020F0502020204030204" pitchFamily="34" charset="0"/>
                <a:ea typeface="宋体" panose="02010600030101010101" pitchFamily="2" charset="-122"/>
                <a:cs typeface="Times New Roman" panose="02020603050405020304" pitchFamily="18" charset="0"/>
              </a:rPr>
              <a:t>EWSA </a:t>
            </a:r>
            <a:r>
              <a:rPr lang="zh-CN" altLang="zh-CN" sz="2800" dirty="0">
                <a:effectLst/>
                <a:latin typeface="Calibri" panose="020F0502020204030204" pitchFamily="34" charset="0"/>
                <a:ea typeface="宋体" panose="02010600030101010101" pitchFamily="2" charset="-122"/>
                <a:cs typeface="Times New Roman" panose="02020603050405020304" pitchFamily="18" charset="0"/>
              </a:rPr>
              <a:t>应用常常被称作</a:t>
            </a:r>
            <a:r>
              <a:rPr lang="en-US" altLang="zh-CN" sz="2800" dirty="0">
                <a:effectLst/>
                <a:latin typeface="Calibri" panose="020F0502020204030204" pitchFamily="34" charset="0"/>
                <a:ea typeface="宋体" panose="02010600030101010101" pitchFamily="2" charset="-122"/>
                <a:cs typeface="Times New Roman" panose="02020603050405020304" pitchFamily="18" charset="0"/>
              </a:rPr>
              <a:t>“</a:t>
            </a:r>
            <a:r>
              <a:rPr lang="zh-CN" altLang="zh-CN" sz="2800" dirty="0">
                <a:effectLst/>
                <a:latin typeface="Calibri" panose="020F0502020204030204" pitchFamily="34" charset="0"/>
                <a:ea typeface="宋体" panose="02010600030101010101" pitchFamily="2" charset="-122"/>
                <a:cs typeface="Times New Roman" panose="02020603050405020304" pitchFamily="18" charset="0"/>
              </a:rPr>
              <a:t>餐饮界的</a:t>
            </a:r>
            <a:r>
              <a:rPr lang="en-US" altLang="zh-CN" sz="2800" dirty="0">
                <a:effectLst/>
                <a:latin typeface="Calibri" panose="020F0502020204030204" pitchFamily="34" charset="0"/>
                <a:ea typeface="宋体" panose="02010600030101010101" pitchFamily="2" charset="-122"/>
                <a:cs typeface="Times New Roman" panose="02020603050405020304" pitchFamily="18" charset="0"/>
              </a:rPr>
              <a:t>Airbnb”</a:t>
            </a:r>
            <a:r>
              <a:rPr lang="zh-CN" altLang="zh-CN" sz="2800" dirty="0">
                <a:effectLst/>
                <a:latin typeface="Calibri" panose="020F0502020204030204" pitchFamily="34" charset="0"/>
                <a:ea typeface="宋体" panose="02010600030101010101" pitchFamily="2" charset="-122"/>
                <a:cs typeface="Times New Roman" panose="02020603050405020304" pitchFamily="18" charset="0"/>
              </a:rPr>
              <a:t>。</a:t>
            </a:r>
          </a:p>
          <a:p>
            <a:endParaRPr lang="zh-CN" altLang="en-US" dirty="0"/>
          </a:p>
        </p:txBody>
      </p:sp>
    </p:spTree>
    <p:extLst>
      <p:ext uri="{BB962C8B-B14F-4D97-AF65-F5344CB8AC3E}">
        <p14:creationId xmlns:p14="http://schemas.microsoft.com/office/powerpoint/2010/main" val="1256579153"/>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1000"/>
                                        <p:tgtEl>
                                          <p:spTgt spid="12"/>
                                        </p:tgtEl>
                                      </p:cBhvr>
                                    </p:animEffect>
                                    <p:anim calcmode="lin" valueType="num">
                                      <p:cBhvr>
                                        <p:cTn id="15" dur="1000" fill="hold"/>
                                        <p:tgtEl>
                                          <p:spTgt spid="12"/>
                                        </p:tgtEl>
                                        <p:attrNameLst>
                                          <p:attrName>ppt_x</p:attrName>
                                        </p:attrNameLst>
                                      </p:cBhvr>
                                      <p:tavLst>
                                        <p:tav tm="0">
                                          <p:val>
                                            <p:strVal val="#ppt_x"/>
                                          </p:val>
                                        </p:tav>
                                        <p:tav tm="100000">
                                          <p:val>
                                            <p:strVal val="#ppt_x"/>
                                          </p:val>
                                        </p:tav>
                                      </p:tavLst>
                                    </p:anim>
                                    <p:anim calcmode="lin" valueType="num">
                                      <p:cBhvr>
                                        <p:cTn id="16"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1000"/>
                                        <p:tgtEl>
                                          <p:spTgt spid="13"/>
                                        </p:tgtEl>
                                      </p:cBhvr>
                                    </p:animEffect>
                                    <p:anim calcmode="lin" valueType="num">
                                      <p:cBhvr>
                                        <p:cTn id="22" dur="1000" fill="hold"/>
                                        <p:tgtEl>
                                          <p:spTgt spid="13"/>
                                        </p:tgtEl>
                                        <p:attrNameLst>
                                          <p:attrName>ppt_x</p:attrName>
                                        </p:attrNameLst>
                                      </p:cBhvr>
                                      <p:tavLst>
                                        <p:tav tm="0">
                                          <p:val>
                                            <p:strVal val="#ppt_x"/>
                                          </p:val>
                                        </p:tav>
                                        <p:tav tm="100000">
                                          <p:val>
                                            <p:strVal val="#ppt_x"/>
                                          </p:val>
                                        </p:tav>
                                      </p:tavLst>
                                    </p:anim>
                                    <p:anim calcmode="lin" valueType="num">
                                      <p:cBhvr>
                                        <p:cTn id="23"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fade">
                                      <p:cBhvr>
                                        <p:cTn id="2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12192000" cy="6858000"/>
          </a:xfrm>
          <a:prstGeom prst="rect">
            <a:avLst/>
          </a:prstGeom>
          <a:solidFill>
            <a:srgbClr val="E8F5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Freeform 5"/>
          <p:cNvSpPr>
            <a:spLocks/>
          </p:cNvSpPr>
          <p:nvPr/>
        </p:nvSpPr>
        <p:spPr bwMode="auto">
          <a:xfrm flipV="1">
            <a:off x="326" y="0"/>
            <a:ext cx="4787900" cy="6858000"/>
          </a:xfrm>
          <a:custGeom>
            <a:avLst/>
            <a:gdLst>
              <a:gd name="T0" fmla="*/ 1008 w 1506"/>
              <a:gd name="T1" fmla="*/ 0 h 2158"/>
              <a:gd name="T2" fmla="*/ 0 w 1506"/>
              <a:gd name="T3" fmla="*/ 0 h 2158"/>
              <a:gd name="T4" fmla="*/ 0 w 1506"/>
              <a:gd name="T5" fmla="*/ 2158 h 2158"/>
              <a:gd name="T6" fmla="*/ 1308 w 1506"/>
              <a:gd name="T7" fmla="*/ 2158 h 2158"/>
              <a:gd name="T8" fmla="*/ 1469 w 1506"/>
              <a:gd name="T9" fmla="*/ 1593 h 2158"/>
              <a:gd name="T10" fmla="*/ 801 w 1506"/>
              <a:gd name="T11" fmla="*/ 698 h 2158"/>
              <a:gd name="T12" fmla="*/ 1008 w 1506"/>
              <a:gd name="T13" fmla="*/ 0 h 2158"/>
            </a:gdLst>
            <a:ahLst/>
            <a:cxnLst>
              <a:cxn ang="0">
                <a:pos x="T0" y="T1"/>
              </a:cxn>
              <a:cxn ang="0">
                <a:pos x="T2" y="T3"/>
              </a:cxn>
              <a:cxn ang="0">
                <a:pos x="T4" y="T5"/>
              </a:cxn>
              <a:cxn ang="0">
                <a:pos x="T6" y="T7"/>
              </a:cxn>
              <a:cxn ang="0">
                <a:pos x="T8" y="T9"/>
              </a:cxn>
              <a:cxn ang="0">
                <a:pos x="T10" y="T11"/>
              </a:cxn>
              <a:cxn ang="0">
                <a:pos x="T12" y="T13"/>
              </a:cxn>
            </a:cxnLst>
            <a:rect l="0" t="0" r="r" b="b"/>
            <a:pathLst>
              <a:path w="1506" h="2158">
                <a:moveTo>
                  <a:pt x="1008" y="0"/>
                </a:moveTo>
                <a:cubicBezTo>
                  <a:pt x="0" y="0"/>
                  <a:pt x="0" y="0"/>
                  <a:pt x="0" y="0"/>
                </a:cubicBezTo>
                <a:cubicBezTo>
                  <a:pt x="0" y="2158"/>
                  <a:pt x="0" y="2158"/>
                  <a:pt x="0" y="2158"/>
                </a:cubicBezTo>
                <a:cubicBezTo>
                  <a:pt x="1308" y="2158"/>
                  <a:pt x="1308" y="2158"/>
                  <a:pt x="1308" y="2158"/>
                </a:cubicBezTo>
                <a:cubicBezTo>
                  <a:pt x="1356" y="2092"/>
                  <a:pt x="1506" y="1860"/>
                  <a:pt x="1469" y="1593"/>
                </a:cubicBezTo>
                <a:cubicBezTo>
                  <a:pt x="1425" y="1275"/>
                  <a:pt x="851" y="1078"/>
                  <a:pt x="801" y="698"/>
                </a:cubicBezTo>
                <a:cubicBezTo>
                  <a:pt x="752" y="328"/>
                  <a:pt x="945" y="73"/>
                  <a:pt x="1008" y="0"/>
                </a:cubicBezTo>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22" name="Group 21"/>
          <p:cNvGrpSpPr/>
          <p:nvPr/>
        </p:nvGrpSpPr>
        <p:grpSpPr>
          <a:xfrm>
            <a:off x="10345075" y="5462341"/>
            <a:ext cx="2551221" cy="2463517"/>
            <a:chOff x="2948736" y="1476832"/>
            <a:chExt cx="4046453" cy="3907347"/>
          </a:xfrm>
        </p:grpSpPr>
        <p:sp>
          <p:nvSpPr>
            <p:cNvPr id="23" name="Oval 22"/>
            <p:cNvSpPr/>
            <p:nvPr/>
          </p:nvSpPr>
          <p:spPr>
            <a:xfrm>
              <a:off x="3046986" y="1476832"/>
              <a:ext cx="3837856" cy="3837857"/>
            </a:xfrm>
            <a:prstGeom prst="ellipse">
              <a:avLst/>
            </a:prstGeom>
            <a:solidFill>
              <a:srgbClr val="C0E7F5">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2948736" y="1645336"/>
              <a:ext cx="3738845" cy="3738843"/>
            </a:xfrm>
            <a:prstGeom prst="ellipse">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3256344" y="1645335"/>
              <a:ext cx="3738845" cy="3738843"/>
            </a:xfrm>
            <a:prstGeom prst="ellipse">
              <a:avLst/>
            </a:prstGeom>
            <a:solidFill>
              <a:srgbClr val="75C7ED">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图片占位符 5">
            <a:extLst>
              <a:ext uri="{FF2B5EF4-FFF2-40B4-BE49-F238E27FC236}">
                <a16:creationId xmlns:a16="http://schemas.microsoft.com/office/drawing/2014/main" id="{AE61A8EC-4BC7-4888-94C2-194CF072E390}"/>
              </a:ext>
            </a:extLst>
          </p:cNvPr>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l="16667" r="16667"/>
          <a:stretch>
            <a:fillRect/>
          </a:stretch>
        </p:blipFill>
        <p:spPr>
          <a:xfrm>
            <a:off x="10682271" y="5712656"/>
            <a:ext cx="2117054" cy="2117054"/>
          </a:xfrm>
        </p:spPr>
      </p:pic>
      <p:sp>
        <p:nvSpPr>
          <p:cNvPr id="7" name="文本框 6">
            <a:extLst>
              <a:ext uri="{FF2B5EF4-FFF2-40B4-BE49-F238E27FC236}">
                <a16:creationId xmlns:a16="http://schemas.microsoft.com/office/drawing/2014/main" id="{DF918A1B-B59B-4AAC-A6CD-6DBF34EFBED1}"/>
              </a:ext>
            </a:extLst>
          </p:cNvPr>
          <p:cNvSpPr txBox="1"/>
          <p:nvPr/>
        </p:nvSpPr>
        <p:spPr>
          <a:xfrm>
            <a:off x="441129" y="408658"/>
            <a:ext cx="3602233" cy="400110"/>
          </a:xfrm>
          <a:prstGeom prst="rect">
            <a:avLst/>
          </a:prstGeom>
          <a:noFill/>
        </p:spPr>
        <p:txBody>
          <a:bodyPr wrap="square" rtlCol="0">
            <a:spAutoFit/>
          </a:bodyPr>
          <a:lstStyle/>
          <a:p>
            <a:r>
              <a:rPr lang="en-US" altLang="zh-CN" sz="2000" b="1" dirty="0">
                <a:solidFill>
                  <a:srgbClr val="F36219"/>
                </a:solidFill>
              </a:rPr>
              <a:t>Two </a:t>
            </a:r>
            <a:r>
              <a:rPr lang="zh-CN" altLang="en-US" sz="2000" b="1" dirty="0">
                <a:solidFill>
                  <a:srgbClr val="F36219"/>
                </a:solidFill>
              </a:rPr>
              <a:t>行业与市场</a:t>
            </a:r>
            <a:r>
              <a:rPr lang="en-US" altLang="zh-CN" sz="2000" b="1" dirty="0">
                <a:solidFill>
                  <a:srgbClr val="F36219"/>
                </a:solidFill>
              </a:rPr>
              <a:t>—</a:t>
            </a:r>
            <a:r>
              <a:rPr lang="zh-CN" altLang="en-US" sz="2000" b="1" dirty="0">
                <a:solidFill>
                  <a:srgbClr val="F36219"/>
                </a:solidFill>
              </a:rPr>
              <a:t>市场分析</a:t>
            </a:r>
          </a:p>
        </p:txBody>
      </p:sp>
      <p:sp>
        <p:nvSpPr>
          <p:cNvPr id="9" name="文本框 8">
            <a:extLst>
              <a:ext uri="{FF2B5EF4-FFF2-40B4-BE49-F238E27FC236}">
                <a16:creationId xmlns:a16="http://schemas.microsoft.com/office/drawing/2014/main" id="{4CFA4E44-4D67-4E3A-B47C-2D43B5EBE712}"/>
              </a:ext>
            </a:extLst>
          </p:cNvPr>
          <p:cNvSpPr txBox="1"/>
          <p:nvPr/>
        </p:nvSpPr>
        <p:spPr>
          <a:xfrm>
            <a:off x="1139265" y="2562750"/>
            <a:ext cx="9196128" cy="3970318"/>
          </a:xfrm>
          <a:prstGeom prst="rect">
            <a:avLst/>
          </a:prstGeom>
          <a:noFill/>
        </p:spPr>
        <p:txBody>
          <a:bodyPr wrap="square" rtlCol="0">
            <a:spAutoFit/>
          </a:bodyPr>
          <a:lstStyle/>
          <a:p>
            <a:endParaRPr lang="zh-CN" altLang="en-US" sz="2800" dirty="0"/>
          </a:p>
          <a:p>
            <a:r>
              <a:rPr lang="en-US" altLang="zh-CN" sz="2800" dirty="0"/>
              <a:t>2</a:t>
            </a:r>
            <a:r>
              <a:rPr lang="zh-CN" altLang="en-US" sz="2800" dirty="0"/>
              <a:t>、多人团购价格优惠、学生群体消费水平类似，容易接受新事物、评价体系趋同</a:t>
            </a:r>
            <a:endParaRPr lang="en-US" altLang="zh-CN" sz="2800" dirty="0"/>
          </a:p>
          <a:p>
            <a:endParaRPr lang="zh-CN" altLang="en-US" sz="2800" dirty="0"/>
          </a:p>
          <a:p>
            <a:r>
              <a:rPr lang="en-US" altLang="zh-CN" sz="2800" dirty="0"/>
              <a:t>3</a:t>
            </a:r>
            <a:r>
              <a:rPr lang="zh-CN" altLang="en-US" sz="2800" dirty="0"/>
              <a:t>、群体侧重于大学生</a:t>
            </a:r>
          </a:p>
          <a:p>
            <a:r>
              <a:rPr lang="zh-CN" altLang="en-US" sz="2800" dirty="0"/>
              <a:t>该产品注册用户是在大学城的大学生，需要学生认证</a:t>
            </a:r>
            <a:endParaRPr lang="en-US" altLang="zh-CN" sz="2800" dirty="0"/>
          </a:p>
          <a:p>
            <a:endParaRPr lang="zh-CN" altLang="en-US" sz="2800" dirty="0"/>
          </a:p>
          <a:p>
            <a:r>
              <a:rPr lang="en-US" altLang="zh-CN" sz="2800" dirty="0"/>
              <a:t>4</a:t>
            </a:r>
            <a:r>
              <a:rPr lang="zh-CN" altLang="en-US" sz="2800" dirty="0"/>
              <a:t>、大学生对智能出行和大学跨校交友有兴趣，拓宽交际圈、人脉，广泛交友</a:t>
            </a:r>
          </a:p>
        </p:txBody>
      </p:sp>
      <p:sp>
        <p:nvSpPr>
          <p:cNvPr id="2" name="文本框 1">
            <a:extLst>
              <a:ext uri="{FF2B5EF4-FFF2-40B4-BE49-F238E27FC236}">
                <a16:creationId xmlns:a16="http://schemas.microsoft.com/office/drawing/2014/main" id="{D168E848-8B0D-47EE-8C4C-0A2D5B7B0B18}"/>
              </a:ext>
            </a:extLst>
          </p:cNvPr>
          <p:cNvSpPr txBox="1"/>
          <p:nvPr/>
        </p:nvSpPr>
        <p:spPr>
          <a:xfrm>
            <a:off x="1148946" y="977605"/>
            <a:ext cx="8983025" cy="1815882"/>
          </a:xfrm>
          <a:prstGeom prst="rect">
            <a:avLst/>
          </a:prstGeom>
          <a:noFill/>
        </p:spPr>
        <p:txBody>
          <a:bodyPr wrap="square" rtlCol="0">
            <a:spAutoFit/>
          </a:bodyPr>
          <a:lstStyle/>
          <a:p>
            <a:r>
              <a:rPr lang="en-US" altLang="zh-CN" sz="2800" dirty="0"/>
              <a:t>1</a:t>
            </a:r>
            <a:r>
              <a:rPr lang="zh-CN" altLang="en-US" sz="2800" dirty="0"/>
              <a:t>、国内社交应用普遍缺乏原创性与创新性设计，对于社交体验的理论没有太多系统性的产出。国内的社交体验设计的大多从社交产品本身出发，对理论背后的社交因素的探究也较为薄弱。</a:t>
            </a:r>
            <a:endParaRPr lang="en-US" altLang="zh-CN" sz="2800" dirty="0"/>
          </a:p>
        </p:txBody>
      </p:sp>
    </p:spTree>
    <p:extLst>
      <p:ext uri="{BB962C8B-B14F-4D97-AF65-F5344CB8AC3E}">
        <p14:creationId xmlns:p14="http://schemas.microsoft.com/office/powerpoint/2010/main" val="1513380579"/>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12192000" cy="6858000"/>
          </a:xfrm>
          <a:prstGeom prst="rect">
            <a:avLst/>
          </a:prstGeom>
          <a:solidFill>
            <a:srgbClr val="E8F5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Freeform 5"/>
          <p:cNvSpPr>
            <a:spLocks/>
          </p:cNvSpPr>
          <p:nvPr/>
        </p:nvSpPr>
        <p:spPr bwMode="auto">
          <a:xfrm flipV="1">
            <a:off x="326" y="0"/>
            <a:ext cx="4787900" cy="6858000"/>
          </a:xfrm>
          <a:custGeom>
            <a:avLst/>
            <a:gdLst>
              <a:gd name="T0" fmla="*/ 1008 w 1506"/>
              <a:gd name="T1" fmla="*/ 0 h 2158"/>
              <a:gd name="T2" fmla="*/ 0 w 1506"/>
              <a:gd name="T3" fmla="*/ 0 h 2158"/>
              <a:gd name="T4" fmla="*/ 0 w 1506"/>
              <a:gd name="T5" fmla="*/ 2158 h 2158"/>
              <a:gd name="T6" fmla="*/ 1308 w 1506"/>
              <a:gd name="T7" fmla="*/ 2158 h 2158"/>
              <a:gd name="T8" fmla="*/ 1469 w 1506"/>
              <a:gd name="T9" fmla="*/ 1593 h 2158"/>
              <a:gd name="T10" fmla="*/ 801 w 1506"/>
              <a:gd name="T11" fmla="*/ 698 h 2158"/>
              <a:gd name="T12" fmla="*/ 1008 w 1506"/>
              <a:gd name="T13" fmla="*/ 0 h 2158"/>
            </a:gdLst>
            <a:ahLst/>
            <a:cxnLst>
              <a:cxn ang="0">
                <a:pos x="T0" y="T1"/>
              </a:cxn>
              <a:cxn ang="0">
                <a:pos x="T2" y="T3"/>
              </a:cxn>
              <a:cxn ang="0">
                <a:pos x="T4" y="T5"/>
              </a:cxn>
              <a:cxn ang="0">
                <a:pos x="T6" y="T7"/>
              </a:cxn>
              <a:cxn ang="0">
                <a:pos x="T8" y="T9"/>
              </a:cxn>
              <a:cxn ang="0">
                <a:pos x="T10" y="T11"/>
              </a:cxn>
              <a:cxn ang="0">
                <a:pos x="T12" y="T13"/>
              </a:cxn>
            </a:cxnLst>
            <a:rect l="0" t="0" r="r" b="b"/>
            <a:pathLst>
              <a:path w="1506" h="2158">
                <a:moveTo>
                  <a:pt x="1008" y="0"/>
                </a:moveTo>
                <a:cubicBezTo>
                  <a:pt x="0" y="0"/>
                  <a:pt x="0" y="0"/>
                  <a:pt x="0" y="0"/>
                </a:cubicBezTo>
                <a:cubicBezTo>
                  <a:pt x="0" y="2158"/>
                  <a:pt x="0" y="2158"/>
                  <a:pt x="0" y="2158"/>
                </a:cubicBezTo>
                <a:cubicBezTo>
                  <a:pt x="1308" y="2158"/>
                  <a:pt x="1308" y="2158"/>
                  <a:pt x="1308" y="2158"/>
                </a:cubicBezTo>
                <a:cubicBezTo>
                  <a:pt x="1356" y="2092"/>
                  <a:pt x="1506" y="1860"/>
                  <a:pt x="1469" y="1593"/>
                </a:cubicBezTo>
                <a:cubicBezTo>
                  <a:pt x="1425" y="1275"/>
                  <a:pt x="851" y="1078"/>
                  <a:pt x="801" y="698"/>
                </a:cubicBezTo>
                <a:cubicBezTo>
                  <a:pt x="752" y="328"/>
                  <a:pt x="945" y="73"/>
                  <a:pt x="1008" y="0"/>
                </a:cubicBezTo>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22" name="Group 21"/>
          <p:cNvGrpSpPr/>
          <p:nvPr/>
        </p:nvGrpSpPr>
        <p:grpSpPr>
          <a:xfrm>
            <a:off x="10345075" y="5462341"/>
            <a:ext cx="2551221" cy="2463517"/>
            <a:chOff x="2948736" y="1476832"/>
            <a:chExt cx="4046453" cy="3907347"/>
          </a:xfrm>
        </p:grpSpPr>
        <p:sp>
          <p:nvSpPr>
            <p:cNvPr id="23" name="Oval 22"/>
            <p:cNvSpPr/>
            <p:nvPr/>
          </p:nvSpPr>
          <p:spPr>
            <a:xfrm>
              <a:off x="3046986" y="1476832"/>
              <a:ext cx="3837856" cy="3837857"/>
            </a:xfrm>
            <a:prstGeom prst="ellipse">
              <a:avLst/>
            </a:prstGeom>
            <a:solidFill>
              <a:srgbClr val="C0E7F5">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2948736" y="1645336"/>
              <a:ext cx="3738845" cy="3738843"/>
            </a:xfrm>
            <a:prstGeom prst="ellipse">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3256344" y="1645335"/>
              <a:ext cx="3738845" cy="3738843"/>
            </a:xfrm>
            <a:prstGeom prst="ellipse">
              <a:avLst/>
            </a:prstGeom>
            <a:solidFill>
              <a:srgbClr val="75C7ED">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图片占位符 5">
            <a:extLst>
              <a:ext uri="{FF2B5EF4-FFF2-40B4-BE49-F238E27FC236}">
                <a16:creationId xmlns:a16="http://schemas.microsoft.com/office/drawing/2014/main" id="{AE61A8EC-4BC7-4888-94C2-194CF072E390}"/>
              </a:ext>
            </a:extLst>
          </p:cNvPr>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l="16667" r="16667"/>
          <a:stretch>
            <a:fillRect/>
          </a:stretch>
        </p:blipFill>
        <p:spPr>
          <a:xfrm>
            <a:off x="10682271" y="5712656"/>
            <a:ext cx="2117054" cy="2117054"/>
          </a:xfrm>
        </p:spPr>
      </p:pic>
      <p:sp>
        <p:nvSpPr>
          <p:cNvPr id="7" name="文本框 6">
            <a:extLst>
              <a:ext uri="{FF2B5EF4-FFF2-40B4-BE49-F238E27FC236}">
                <a16:creationId xmlns:a16="http://schemas.microsoft.com/office/drawing/2014/main" id="{DF918A1B-B59B-4AAC-A6CD-6DBF34EFBED1}"/>
              </a:ext>
            </a:extLst>
          </p:cNvPr>
          <p:cNvSpPr txBox="1"/>
          <p:nvPr/>
        </p:nvSpPr>
        <p:spPr>
          <a:xfrm>
            <a:off x="441129" y="408658"/>
            <a:ext cx="3602233" cy="400110"/>
          </a:xfrm>
          <a:prstGeom prst="rect">
            <a:avLst/>
          </a:prstGeom>
          <a:noFill/>
        </p:spPr>
        <p:txBody>
          <a:bodyPr wrap="square" rtlCol="0">
            <a:spAutoFit/>
          </a:bodyPr>
          <a:lstStyle/>
          <a:p>
            <a:r>
              <a:rPr lang="en-US" altLang="zh-CN" sz="2000" b="1" dirty="0">
                <a:solidFill>
                  <a:srgbClr val="F36219"/>
                </a:solidFill>
              </a:rPr>
              <a:t>Two </a:t>
            </a:r>
            <a:r>
              <a:rPr lang="zh-CN" altLang="en-US" sz="2000" b="1" dirty="0">
                <a:solidFill>
                  <a:srgbClr val="F36219"/>
                </a:solidFill>
              </a:rPr>
              <a:t>行业与市场</a:t>
            </a:r>
            <a:r>
              <a:rPr lang="en-US" altLang="zh-CN" sz="2000" b="1" dirty="0">
                <a:solidFill>
                  <a:srgbClr val="F36219"/>
                </a:solidFill>
              </a:rPr>
              <a:t>—</a:t>
            </a:r>
            <a:r>
              <a:rPr lang="zh-CN" altLang="en-US" sz="2000" b="1" dirty="0">
                <a:solidFill>
                  <a:srgbClr val="F36219"/>
                </a:solidFill>
              </a:rPr>
              <a:t>市场分析</a:t>
            </a:r>
          </a:p>
        </p:txBody>
      </p:sp>
      <p:pic>
        <p:nvPicPr>
          <p:cNvPr id="5" name="图片 4">
            <a:extLst>
              <a:ext uri="{FF2B5EF4-FFF2-40B4-BE49-F238E27FC236}">
                <a16:creationId xmlns:a16="http://schemas.microsoft.com/office/drawing/2014/main" id="{8133D44A-7901-48CB-A4D2-2EC82C01B7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20905" y="963425"/>
            <a:ext cx="5902809" cy="5112254"/>
          </a:xfrm>
          <a:prstGeom prst="rect">
            <a:avLst/>
          </a:prstGeom>
        </p:spPr>
      </p:pic>
      <p:sp>
        <p:nvSpPr>
          <p:cNvPr id="8" name="文本框 7">
            <a:extLst>
              <a:ext uri="{FF2B5EF4-FFF2-40B4-BE49-F238E27FC236}">
                <a16:creationId xmlns:a16="http://schemas.microsoft.com/office/drawing/2014/main" id="{25AC95F2-08C3-4358-BCCF-D3165AC4DDAC}"/>
              </a:ext>
            </a:extLst>
          </p:cNvPr>
          <p:cNvSpPr txBox="1"/>
          <p:nvPr/>
        </p:nvSpPr>
        <p:spPr>
          <a:xfrm>
            <a:off x="601405" y="1195660"/>
            <a:ext cx="3281680" cy="523220"/>
          </a:xfrm>
          <a:prstGeom prst="rect">
            <a:avLst/>
          </a:prstGeom>
          <a:noFill/>
        </p:spPr>
        <p:txBody>
          <a:bodyPr wrap="square" rtlCol="0">
            <a:spAutoFit/>
          </a:bodyPr>
          <a:lstStyle/>
          <a:p>
            <a:r>
              <a:rPr lang="en-US" altLang="zh-CN" sz="2800" dirty="0"/>
              <a:t>5</a:t>
            </a:r>
            <a:r>
              <a:rPr lang="zh-CN" altLang="en-US" sz="2800" dirty="0"/>
              <a:t>、竞争对手</a:t>
            </a:r>
          </a:p>
        </p:txBody>
      </p:sp>
      <p:sp>
        <p:nvSpPr>
          <p:cNvPr id="10" name="矩形: 圆角 9">
            <a:extLst>
              <a:ext uri="{FF2B5EF4-FFF2-40B4-BE49-F238E27FC236}">
                <a16:creationId xmlns:a16="http://schemas.microsoft.com/office/drawing/2014/main" id="{A112E05C-4CFB-498F-AABC-6F5620765848}"/>
              </a:ext>
            </a:extLst>
          </p:cNvPr>
          <p:cNvSpPr/>
          <p:nvPr/>
        </p:nvSpPr>
        <p:spPr>
          <a:xfrm>
            <a:off x="274320" y="2266962"/>
            <a:ext cx="4968240" cy="3808717"/>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zh-CN" altLang="en-US" sz="2400" dirty="0">
                <a:solidFill>
                  <a:srgbClr val="290A9A"/>
                </a:solidFill>
              </a:rPr>
              <a:t>行业主要</a:t>
            </a:r>
            <a:r>
              <a:rPr lang="en-US" altLang="zh-CN" sz="2400" dirty="0">
                <a:solidFill>
                  <a:srgbClr val="290A9A"/>
                </a:solidFill>
              </a:rPr>
              <a:t>app</a:t>
            </a:r>
            <a:r>
              <a:rPr lang="zh-CN" altLang="en-US" sz="2400" dirty="0">
                <a:solidFill>
                  <a:srgbClr val="290A9A"/>
                </a:solidFill>
              </a:rPr>
              <a:t>使用率格局明朗，美团使用率显著高于其它</a:t>
            </a:r>
            <a:r>
              <a:rPr lang="en-US" altLang="zh-CN" sz="2400" dirty="0">
                <a:solidFill>
                  <a:srgbClr val="290A9A"/>
                </a:solidFill>
              </a:rPr>
              <a:t>app</a:t>
            </a:r>
            <a:r>
              <a:rPr lang="zh-CN" altLang="en-US" sz="2400" dirty="0">
                <a:solidFill>
                  <a:srgbClr val="290A9A"/>
                </a:solidFill>
              </a:rPr>
              <a:t>，</a:t>
            </a:r>
            <a:r>
              <a:rPr lang="en-US" altLang="zh-CN" sz="2400" dirty="0">
                <a:solidFill>
                  <a:srgbClr val="290A9A"/>
                </a:solidFill>
              </a:rPr>
              <a:t>94.3%</a:t>
            </a:r>
            <a:r>
              <a:rPr lang="zh-CN" altLang="en-US" sz="2400" dirty="0">
                <a:solidFill>
                  <a:srgbClr val="290A9A"/>
                </a:solidFill>
              </a:rPr>
              <a:t>的行业用户使用过美团进行消费，而且其它</a:t>
            </a:r>
            <a:r>
              <a:rPr lang="en-US" altLang="zh-CN" sz="2400" dirty="0">
                <a:solidFill>
                  <a:srgbClr val="290A9A"/>
                </a:solidFill>
              </a:rPr>
              <a:t>app</a:t>
            </a:r>
            <a:r>
              <a:rPr lang="zh-CN" altLang="en-US" sz="2400" dirty="0">
                <a:solidFill>
                  <a:srgbClr val="290A9A"/>
                </a:solidFill>
              </a:rPr>
              <a:t>间的使用率差距也十分明显，第二位的大</a:t>
            </a:r>
          </a:p>
          <a:p>
            <a:pPr algn="ctr"/>
            <a:r>
              <a:rPr lang="zh-CN" altLang="en-US" sz="2400" dirty="0">
                <a:solidFill>
                  <a:srgbClr val="290A9A"/>
                </a:solidFill>
              </a:rPr>
              <a:t>众点评有近五成的使用率，而第二梯队的口碑和百度糯米为百分之二三十的使用率。</a:t>
            </a:r>
          </a:p>
        </p:txBody>
      </p:sp>
    </p:spTree>
    <p:extLst>
      <p:ext uri="{BB962C8B-B14F-4D97-AF65-F5344CB8AC3E}">
        <p14:creationId xmlns:p14="http://schemas.microsoft.com/office/powerpoint/2010/main" val="1640856626"/>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12192000" cy="6858000"/>
          </a:xfrm>
          <a:prstGeom prst="rect">
            <a:avLst/>
          </a:prstGeom>
          <a:solidFill>
            <a:srgbClr val="E8F5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5"/>
          <p:cNvSpPr>
            <a:spLocks/>
          </p:cNvSpPr>
          <p:nvPr/>
        </p:nvSpPr>
        <p:spPr bwMode="auto">
          <a:xfrm>
            <a:off x="12700" y="2974975"/>
            <a:ext cx="12188825" cy="3895725"/>
          </a:xfrm>
          <a:custGeom>
            <a:avLst/>
            <a:gdLst>
              <a:gd name="T0" fmla="*/ 3299 w 3839"/>
              <a:gd name="T1" fmla="*/ 0 h 1225"/>
              <a:gd name="T2" fmla="*/ 2979 w 3839"/>
              <a:gd name="T3" fmla="*/ 77 h 1225"/>
              <a:gd name="T4" fmla="*/ 1917 w 3839"/>
              <a:gd name="T5" fmla="*/ 893 h 1225"/>
              <a:gd name="T6" fmla="*/ 1884 w 3839"/>
              <a:gd name="T7" fmla="*/ 892 h 1225"/>
              <a:gd name="T8" fmla="*/ 803 w 3839"/>
              <a:gd name="T9" fmla="*/ 145 h 1225"/>
              <a:gd name="T10" fmla="*/ 455 w 3839"/>
              <a:gd name="T11" fmla="*/ 41 h 1225"/>
              <a:gd name="T12" fmla="*/ 0 w 3839"/>
              <a:gd name="T13" fmla="*/ 145 h 1225"/>
              <a:gd name="T14" fmla="*/ 0 w 3839"/>
              <a:gd name="T15" fmla="*/ 1225 h 1225"/>
              <a:gd name="T16" fmla="*/ 3839 w 3839"/>
              <a:gd name="T17" fmla="*/ 1225 h 1225"/>
              <a:gd name="T18" fmla="*/ 3839 w 3839"/>
              <a:gd name="T19" fmla="*/ 139 h 1225"/>
              <a:gd name="T20" fmla="*/ 3299 w 3839"/>
              <a:gd name="T21" fmla="*/ 0 h 1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39" h="1225">
                <a:moveTo>
                  <a:pt x="3299" y="0"/>
                </a:moveTo>
                <a:cubicBezTo>
                  <a:pt x="3191" y="0"/>
                  <a:pt x="3080" y="20"/>
                  <a:pt x="2979" y="77"/>
                </a:cubicBezTo>
                <a:cubicBezTo>
                  <a:pt x="2591" y="294"/>
                  <a:pt x="2442" y="893"/>
                  <a:pt x="1917" y="893"/>
                </a:cubicBezTo>
                <a:cubicBezTo>
                  <a:pt x="1907" y="893"/>
                  <a:pt x="1895" y="893"/>
                  <a:pt x="1884" y="892"/>
                </a:cubicBezTo>
                <a:cubicBezTo>
                  <a:pt x="1332" y="867"/>
                  <a:pt x="1117" y="378"/>
                  <a:pt x="803" y="145"/>
                </a:cubicBezTo>
                <a:cubicBezTo>
                  <a:pt x="698" y="67"/>
                  <a:pt x="574" y="41"/>
                  <a:pt x="455" y="41"/>
                </a:cubicBezTo>
                <a:cubicBezTo>
                  <a:pt x="217" y="41"/>
                  <a:pt x="0" y="145"/>
                  <a:pt x="0" y="145"/>
                </a:cubicBezTo>
                <a:cubicBezTo>
                  <a:pt x="0" y="1225"/>
                  <a:pt x="0" y="1225"/>
                  <a:pt x="0" y="1225"/>
                </a:cubicBezTo>
                <a:cubicBezTo>
                  <a:pt x="3839" y="1225"/>
                  <a:pt x="3839" y="1225"/>
                  <a:pt x="3839" y="1225"/>
                </a:cubicBezTo>
                <a:cubicBezTo>
                  <a:pt x="3839" y="139"/>
                  <a:pt x="3839" y="139"/>
                  <a:pt x="3839" y="139"/>
                </a:cubicBezTo>
                <a:cubicBezTo>
                  <a:pt x="3839" y="139"/>
                  <a:pt x="3580" y="0"/>
                  <a:pt x="3299" y="0"/>
                </a:cubicBezTo>
              </a:path>
            </a:pathLst>
          </a:custGeom>
          <a:solidFill>
            <a:srgbClr val="FEAFC5"/>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21" name="组合 20">
            <a:extLst>
              <a:ext uri="{FF2B5EF4-FFF2-40B4-BE49-F238E27FC236}">
                <a16:creationId xmlns:a16="http://schemas.microsoft.com/office/drawing/2014/main" id="{DBACF0F8-EABA-495E-B85B-17AF89E979D7}"/>
              </a:ext>
            </a:extLst>
          </p:cNvPr>
          <p:cNvGrpSpPr/>
          <p:nvPr/>
        </p:nvGrpSpPr>
        <p:grpSpPr>
          <a:xfrm>
            <a:off x="1470182" y="1111756"/>
            <a:ext cx="1514186" cy="1492178"/>
            <a:chOff x="562279" y="1039827"/>
            <a:chExt cx="1514186" cy="1492178"/>
          </a:xfrm>
        </p:grpSpPr>
        <p:sp>
          <p:nvSpPr>
            <p:cNvPr id="10" name="Oval 9"/>
            <p:cNvSpPr/>
            <p:nvPr/>
          </p:nvSpPr>
          <p:spPr>
            <a:xfrm>
              <a:off x="599044" y="1039827"/>
              <a:ext cx="1436129" cy="1465640"/>
            </a:xfrm>
            <a:prstGeom prst="ellipse">
              <a:avLst/>
            </a:prstGeom>
            <a:solidFill>
              <a:srgbClr val="C0E7F5">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562279" y="1104177"/>
              <a:ext cx="1399079" cy="1427828"/>
            </a:xfrm>
            <a:prstGeom prst="ellipse">
              <a:avLst/>
            </a:prstGeom>
            <a:solidFill>
              <a:srgbClr val="F0E6ED">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677386" y="1104177"/>
              <a:ext cx="1399079" cy="1427828"/>
            </a:xfrm>
            <a:prstGeom prst="ellipse">
              <a:avLst/>
            </a:prstGeom>
            <a:solidFill>
              <a:srgbClr val="75C7ED">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1" name="图片占位符 30">
            <a:extLst>
              <a:ext uri="{FF2B5EF4-FFF2-40B4-BE49-F238E27FC236}">
                <a16:creationId xmlns:a16="http://schemas.microsoft.com/office/drawing/2014/main" id="{C56ABC30-DD00-4BFD-B994-0CAFF63E4C92}"/>
              </a:ext>
            </a:extLst>
          </p:cNvPr>
          <p:cNvPicPr>
            <a:picLocks noGrp="1" noChangeAspect="1"/>
          </p:cNvPicPr>
          <p:nvPr>
            <p:ph type="pic" sz="quarter" idx="15"/>
          </p:nvPr>
        </p:nvPicPr>
        <p:blipFill>
          <a:blip r:embed="rId2" cstate="hqprint">
            <a:extLst>
              <a:ext uri="{28A0092B-C50C-407E-A947-70E740481C1C}">
                <a14:useLocalDpi xmlns:a14="http://schemas.microsoft.com/office/drawing/2010/main" val="0"/>
              </a:ext>
            </a:extLst>
          </a:blip>
          <a:srcRect l="16645" r="16645"/>
          <a:stretch>
            <a:fillRect/>
          </a:stretch>
        </p:blipFill>
        <p:spPr>
          <a:xfrm>
            <a:off x="1422003" y="1176845"/>
            <a:ext cx="1387082" cy="1387082"/>
          </a:xfrm>
        </p:spPr>
      </p:pic>
      <p:grpSp>
        <p:nvGrpSpPr>
          <p:cNvPr id="28" name="组合 27">
            <a:extLst>
              <a:ext uri="{FF2B5EF4-FFF2-40B4-BE49-F238E27FC236}">
                <a16:creationId xmlns:a16="http://schemas.microsoft.com/office/drawing/2014/main" id="{CA8C2E30-6507-4611-81EA-3305F325CCF2}"/>
              </a:ext>
            </a:extLst>
          </p:cNvPr>
          <p:cNvGrpSpPr/>
          <p:nvPr/>
        </p:nvGrpSpPr>
        <p:grpSpPr>
          <a:xfrm>
            <a:off x="5429526" y="1120007"/>
            <a:ext cx="1514186" cy="1492178"/>
            <a:chOff x="562279" y="1039827"/>
            <a:chExt cx="1514186" cy="1492178"/>
          </a:xfrm>
        </p:grpSpPr>
        <p:sp>
          <p:nvSpPr>
            <p:cNvPr id="29" name="Oval 9">
              <a:extLst>
                <a:ext uri="{FF2B5EF4-FFF2-40B4-BE49-F238E27FC236}">
                  <a16:creationId xmlns:a16="http://schemas.microsoft.com/office/drawing/2014/main" id="{35DB2943-755A-4286-9D11-DCAF95CB0D97}"/>
                </a:ext>
              </a:extLst>
            </p:cNvPr>
            <p:cNvSpPr/>
            <p:nvPr/>
          </p:nvSpPr>
          <p:spPr>
            <a:xfrm>
              <a:off x="599044" y="1039827"/>
              <a:ext cx="1436129" cy="1465640"/>
            </a:xfrm>
            <a:prstGeom prst="ellipse">
              <a:avLst/>
            </a:prstGeom>
            <a:solidFill>
              <a:srgbClr val="C0E7F5">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10">
              <a:extLst>
                <a:ext uri="{FF2B5EF4-FFF2-40B4-BE49-F238E27FC236}">
                  <a16:creationId xmlns:a16="http://schemas.microsoft.com/office/drawing/2014/main" id="{DBB7D6EA-0A9D-4823-8102-DBF57F5A832D}"/>
                </a:ext>
              </a:extLst>
            </p:cNvPr>
            <p:cNvSpPr/>
            <p:nvPr/>
          </p:nvSpPr>
          <p:spPr>
            <a:xfrm>
              <a:off x="562279" y="1104177"/>
              <a:ext cx="1399079" cy="1427828"/>
            </a:xfrm>
            <a:prstGeom prst="ellipse">
              <a:avLst/>
            </a:prstGeom>
            <a:solidFill>
              <a:srgbClr val="F0E6ED">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11">
              <a:extLst>
                <a:ext uri="{FF2B5EF4-FFF2-40B4-BE49-F238E27FC236}">
                  <a16:creationId xmlns:a16="http://schemas.microsoft.com/office/drawing/2014/main" id="{3B14AC49-C842-4D10-8A76-F6E52690F7B5}"/>
                </a:ext>
              </a:extLst>
            </p:cNvPr>
            <p:cNvSpPr/>
            <p:nvPr/>
          </p:nvSpPr>
          <p:spPr>
            <a:xfrm>
              <a:off x="677386" y="1104177"/>
              <a:ext cx="1399079" cy="1427828"/>
            </a:xfrm>
            <a:prstGeom prst="ellipse">
              <a:avLst/>
            </a:prstGeom>
            <a:solidFill>
              <a:srgbClr val="75C7ED">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4" name="图片占位符 30">
            <a:extLst>
              <a:ext uri="{FF2B5EF4-FFF2-40B4-BE49-F238E27FC236}">
                <a16:creationId xmlns:a16="http://schemas.microsoft.com/office/drawing/2014/main" id="{D304A971-EE87-49D2-8AAB-92F5D0ED3679}"/>
              </a:ext>
            </a:extLst>
          </p:cNvPr>
          <p:cNvPicPr>
            <a:picLocks noChangeAspect="1"/>
          </p:cNvPicPr>
          <p:nvPr/>
        </p:nvPicPr>
        <p:blipFill>
          <a:blip r:embed="rId2" cstate="hqprint">
            <a:extLst>
              <a:ext uri="{28A0092B-C50C-407E-A947-70E740481C1C}">
                <a14:useLocalDpi xmlns:a14="http://schemas.microsoft.com/office/drawing/2010/main" val="0"/>
              </a:ext>
            </a:extLst>
          </a:blip>
          <a:srcRect l="16645" r="16645"/>
          <a:stretch>
            <a:fillRect/>
          </a:stretch>
        </p:blipFill>
        <p:spPr>
          <a:xfrm>
            <a:off x="5399350" y="1200788"/>
            <a:ext cx="1387082" cy="1387082"/>
          </a:xfrm>
          <a:custGeom>
            <a:avLst/>
            <a:gdLst>
              <a:gd name="connsiteX0" fmla="*/ 1216959 w 2433918"/>
              <a:gd name="connsiteY0" fmla="*/ 0 h 2433918"/>
              <a:gd name="connsiteX1" fmla="*/ 2433918 w 2433918"/>
              <a:gd name="connsiteY1" fmla="*/ 1216959 h 2433918"/>
              <a:gd name="connsiteX2" fmla="*/ 1216959 w 2433918"/>
              <a:gd name="connsiteY2" fmla="*/ 2433918 h 2433918"/>
              <a:gd name="connsiteX3" fmla="*/ 0 w 2433918"/>
              <a:gd name="connsiteY3" fmla="*/ 1216959 h 2433918"/>
              <a:gd name="connsiteX4" fmla="*/ 1216959 w 2433918"/>
              <a:gd name="connsiteY4" fmla="*/ 0 h 2433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3918" h="2433918">
                <a:moveTo>
                  <a:pt x="1216959" y="0"/>
                </a:moveTo>
                <a:cubicBezTo>
                  <a:pt x="1889067" y="0"/>
                  <a:pt x="2433918" y="544851"/>
                  <a:pt x="2433918" y="1216959"/>
                </a:cubicBezTo>
                <a:cubicBezTo>
                  <a:pt x="2433918" y="1889067"/>
                  <a:pt x="1889067" y="2433918"/>
                  <a:pt x="1216959" y="2433918"/>
                </a:cubicBezTo>
                <a:cubicBezTo>
                  <a:pt x="544851" y="2433918"/>
                  <a:pt x="0" y="1889067"/>
                  <a:pt x="0" y="1216959"/>
                </a:cubicBezTo>
                <a:cubicBezTo>
                  <a:pt x="0" y="544851"/>
                  <a:pt x="544851" y="0"/>
                  <a:pt x="1216959" y="0"/>
                </a:cubicBezTo>
                <a:close/>
              </a:path>
            </a:pathLst>
          </a:custGeom>
          <a:pattFill prst="pct10">
            <a:fgClr>
              <a:schemeClr val="accent1"/>
            </a:fgClr>
            <a:bgClr>
              <a:schemeClr val="bg1"/>
            </a:bgClr>
          </a:pattFill>
        </p:spPr>
      </p:pic>
      <p:grpSp>
        <p:nvGrpSpPr>
          <p:cNvPr id="36" name="组合 35">
            <a:extLst>
              <a:ext uri="{FF2B5EF4-FFF2-40B4-BE49-F238E27FC236}">
                <a16:creationId xmlns:a16="http://schemas.microsoft.com/office/drawing/2014/main" id="{517773A2-9A64-43E3-A764-C8F6AD1B7200}"/>
              </a:ext>
            </a:extLst>
          </p:cNvPr>
          <p:cNvGrpSpPr/>
          <p:nvPr/>
        </p:nvGrpSpPr>
        <p:grpSpPr>
          <a:xfrm>
            <a:off x="9577792" y="1041243"/>
            <a:ext cx="1514186" cy="1492178"/>
            <a:chOff x="562279" y="1039827"/>
            <a:chExt cx="1514186" cy="1492178"/>
          </a:xfrm>
        </p:grpSpPr>
        <p:sp>
          <p:nvSpPr>
            <p:cNvPr id="37" name="Oval 9">
              <a:extLst>
                <a:ext uri="{FF2B5EF4-FFF2-40B4-BE49-F238E27FC236}">
                  <a16:creationId xmlns:a16="http://schemas.microsoft.com/office/drawing/2014/main" id="{7CEADC38-84C6-42D7-8207-CDFBB2C596B9}"/>
                </a:ext>
              </a:extLst>
            </p:cNvPr>
            <p:cNvSpPr/>
            <p:nvPr/>
          </p:nvSpPr>
          <p:spPr>
            <a:xfrm>
              <a:off x="599044" y="1039827"/>
              <a:ext cx="1436129" cy="1465640"/>
            </a:xfrm>
            <a:prstGeom prst="ellipse">
              <a:avLst/>
            </a:prstGeom>
            <a:solidFill>
              <a:srgbClr val="C0E7F5">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10">
              <a:extLst>
                <a:ext uri="{FF2B5EF4-FFF2-40B4-BE49-F238E27FC236}">
                  <a16:creationId xmlns:a16="http://schemas.microsoft.com/office/drawing/2014/main" id="{4F307A18-73EF-4DF2-98AA-F7D10A3197CB}"/>
                </a:ext>
              </a:extLst>
            </p:cNvPr>
            <p:cNvSpPr/>
            <p:nvPr/>
          </p:nvSpPr>
          <p:spPr>
            <a:xfrm>
              <a:off x="562279" y="1104177"/>
              <a:ext cx="1399079" cy="1427828"/>
            </a:xfrm>
            <a:prstGeom prst="ellipse">
              <a:avLst/>
            </a:prstGeom>
            <a:solidFill>
              <a:srgbClr val="F0E6ED">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11">
              <a:extLst>
                <a:ext uri="{FF2B5EF4-FFF2-40B4-BE49-F238E27FC236}">
                  <a16:creationId xmlns:a16="http://schemas.microsoft.com/office/drawing/2014/main" id="{F2E074BB-5D03-40DC-B274-11D86EC7737E}"/>
                </a:ext>
              </a:extLst>
            </p:cNvPr>
            <p:cNvSpPr/>
            <p:nvPr/>
          </p:nvSpPr>
          <p:spPr>
            <a:xfrm>
              <a:off x="677386" y="1104177"/>
              <a:ext cx="1399079" cy="1427828"/>
            </a:xfrm>
            <a:prstGeom prst="ellipse">
              <a:avLst/>
            </a:prstGeom>
            <a:solidFill>
              <a:srgbClr val="75C7ED">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0" name="图片占位符 30">
            <a:extLst>
              <a:ext uri="{FF2B5EF4-FFF2-40B4-BE49-F238E27FC236}">
                <a16:creationId xmlns:a16="http://schemas.microsoft.com/office/drawing/2014/main" id="{1EC755B8-ABBF-44DA-843C-4B2A89EA94E5}"/>
              </a:ext>
            </a:extLst>
          </p:cNvPr>
          <p:cNvPicPr>
            <a:picLocks noChangeAspect="1"/>
          </p:cNvPicPr>
          <p:nvPr/>
        </p:nvPicPr>
        <p:blipFill>
          <a:blip r:embed="rId2" cstate="hqprint">
            <a:extLst>
              <a:ext uri="{28A0092B-C50C-407E-A947-70E740481C1C}">
                <a14:useLocalDpi xmlns:a14="http://schemas.microsoft.com/office/drawing/2010/main" val="0"/>
              </a:ext>
            </a:extLst>
          </a:blip>
          <a:srcRect l="16645" r="16645"/>
          <a:stretch>
            <a:fillRect/>
          </a:stretch>
        </p:blipFill>
        <p:spPr>
          <a:xfrm>
            <a:off x="9503977" y="1133070"/>
            <a:ext cx="1387082" cy="1387082"/>
          </a:xfrm>
          <a:custGeom>
            <a:avLst/>
            <a:gdLst>
              <a:gd name="connsiteX0" fmla="*/ 1216959 w 2433918"/>
              <a:gd name="connsiteY0" fmla="*/ 0 h 2433918"/>
              <a:gd name="connsiteX1" fmla="*/ 2433918 w 2433918"/>
              <a:gd name="connsiteY1" fmla="*/ 1216959 h 2433918"/>
              <a:gd name="connsiteX2" fmla="*/ 1216959 w 2433918"/>
              <a:gd name="connsiteY2" fmla="*/ 2433918 h 2433918"/>
              <a:gd name="connsiteX3" fmla="*/ 0 w 2433918"/>
              <a:gd name="connsiteY3" fmla="*/ 1216959 h 2433918"/>
              <a:gd name="connsiteX4" fmla="*/ 1216959 w 2433918"/>
              <a:gd name="connsiteY4" fmla="*/ 0 h 2433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3918" h="2433918">
                <a:moveTo>
                  <a:pt x="1216959" y="0"/>
                </a:moveTo>
                <a:cubicBezTo>
                  <a:pt x="1889067" y="0"/>
                  <a:pt x="2433918" y="544851"/>
                  <a:pt x="2433918" y="1216959"/>
                </a:cubicBezTo>
                <a:cubicBezTo>
                  <a:pt x="2433918" y="1889067"/>
                  <a:pt x="1889067" y="2433918"/>
                  <a:pt x="1216959" y="2433918"/>
                </a:cubicBezTo>
                <a:cubicBezTo>
                  <a:pt x="544851" y="2433918"/>
                  <a:pt x="0" y="1889067"/>
                  <a:pt x="0" y="1216959"/>
                </a:cubicBezTo>
                <a:cubicBezTo>
                  <a:pt x="0" y="544851"/>
                  <a:pt x="544851" y="0"/>
                  <a:pt x="1216959" y="0"/>
                </a:cubicBezTo>
                <a:close/>
              </a:path>
            </a:pathLst>
          </a:custGeom>
          <a:pattFill prst="pct10">
            <a:fgClr>
              <a:schemeClr val="accent1"/>
            </a:fgClr>
            <a:bgClr>
              <a:schemeClr val="bg1"/>
            </a:bgClr>
          </a:pattFill>
        </p:spPr>
      </p:pic>
      <p:sp>
        <p:nvSpPr>
          <p:cNvPr id="48" name="TextBox 21">
            <a:extLst>
              <a:ext uri="{FF2B5EF4-FFF2-40B4-BE49-F238E27FC236}">
                <a16:creationId xmlns:a16="http://schemas.microsoft.com/office/drawing/2014/main" id="{C9BE5591-4342-4148-A0BF-197323EE1A2E}"/>
              </a:ext>
            </a:extLst>
          </p:cNvPr>
          <p:cNvSpPr txBox="1"/>
          <p:nvPr/>
        </p:nvSpPr>
        <p:spPr>
          <a:xfrm>
            <a:off x="4956558" y="1604286"/>
            <a:ext cx="2272667" cy="553998"/>
          </a:xfrm>
          <a:prstGeom prst="rect">
            <a:avLst/>
          </a:prstGeom>
          <a:noFill/>
        </p:spPr>
        <p:txBody>
          <a:bodyPr wrap="square" rtlCol="0">
            <a:spAutoFit/>
          </a:bodyPr>
          <a:lstStyle/>
          <a:p>
            <a:pPr algn="ctr"/>
            <a:r>
              <a:rPr lang="zh-CN" altLang="en-US" sz="3000" dirty="0">
                <a:latin typeface="华文中宋" panose="02010600040101010101" pitchFamily="2" charset="-122"/>
                <a:ea typeface="华文中宋" panose="02010600040101010101" pitchFamily="2" charset="-122"/>
              </a:rPr>
              <a:t>大众点评</a:t>
            </a:r>
            <a:endParaRPr lang="en-US" sz="3000" dirty="0">
              <a:latin typeface="华文中宋" panose="02010600040101010101" pitchFamily="2" charset="-122"/>
              <a:ea typeface="华文中宋" panose="02010600040101010101" pitchFamily="2" charset="-122"/>
            </a:endParaRPr>
          </a:p>
        </p:txBody>
      </p:sp>
      <p:sp>
        <p:nvSpPr>
          <p:cNvPr id="49" name="TextBox 21">
            <a:extLst>
              <a:ext uri="{FF2B5EF4-FFF2-40B4-BE49-F238E27FC236}">
                <a16:creationId xmlns:a16="http://schemas.microsoft.com/office/drawing/2014/main" id="{04830EF1-6299-458C-ACBA-6A55908F40BE}"/>
              </a:ext>
            </a:extLst>
          </p:cNvPr>
          <p:cNvSpPr txBox="1"/>
          <p:nvPr/>
        </p:nvSpPr>
        <p:spPr>
          <a:xfrm>
            <a:off x="9103186" y="1547943"/>
            <a:ext cx="2272667" cy="553998"/>
          </a:xfrm>
          <a:prstGeom prst="rect">
            <a:avLst/>
          </a:prstGeom>
          <a:noFill/>
        </p:spPr>
        <p:txBody>
          <a:bodyPr wrap="square" rtlCol="0">
            <a:spAutoFit/>
          </a:bodyPr>
          <a:lstStyle/>
          <a:p>
            <a:pPr algn="ctr"/>
            <a:r>
              <a:rPr lang="zh-CN" altLang="en-US" sz="3000" dirty="0">
                <a:latin typeface="华文中宋" panose="02010600040101010101" pitchFamily="2" charset="-122"/>
                <a:ea typeface="华文中宋" panose="02010600040101010101" pitchFamily="2" charset="-122"/>
              </a:rPr>
              <a:t>请吃饭</a:t>
            </a:r>
            <a:endParaRPr lang="en-US" sz="3000" dirty="0">
              <a:latin typeface="华文中宋" panose="02010600040101010101" pitchFamily="2" charset="-122"/>
              <a:ea typeface="华文中宋" panose="02010600040101010101" pitchFamily="2" charset="-122"/>
            </a:endParaRPr>
          </a:p>
        </p:txBody>
      </p:sp>
      <p:sp>
        <p:nvSpPr>
          <p:cNvPr id="2" name="文本框 1">
            <a:extLst>
              <a:ext uri="{FF2B5EF4-FFF2-40B4-BE49-F238E27FC236}">
                <a16:creationId xmlns:a16="http://schemas.microsoft.com/office/drawing/2014/main" id="{C09201BE-207E-4545-907B-6138DFDC6EDB}"/>
              </a:ext>
            </a:extLst>
          </p:cNvPr>
          <p:cNvSpPr txBox="1"/>
          <p:nvPr/>
        </p:nvSpPr>
        <p:spPr>
          <a:xfrm>
            <a:off x="441129" y="408658"/>
            <a:ext cx="3602233" cy="400110"/>
          </a:xfrm>
          <a:prstGeom prst="rect">
            <a:avLst/>
          </a:prstGeom>
          <a:noFill/>
        </p:spPr>
        <p:txBody>
          <a:bodyPr wrap="square" rtlCol="0">
            <a:spAutoFit/>
          </a:bodyPr>
          <a:lstStyle/>
          <a:p>
            <a:r>
              <a:rPr lang="en-US" altLang="zh-CN" sz="2000" b="1" dirty="0">
                <a:solidFill>
                  <a:srgbClr val="F36219"/>
                </a:solidFill>
              </a:rPr>
              <a:t>Two </a:t>
            </a:r>
            <a:r>
              <a:rPr lang="zh-CN" altLang="en-US" sz="2000" b="1" dirty="0">
                <a:solidFill>
                  <a:srgbClr val="F36219"/>
                </a:solidFill>
              </a:rPr>
              <a:t>行业与市场</a:t>
            </a:r>
            <a:r>
              <a:rPr lang="en-US" altLang="zh-CN" sz="2000" b="1" dirty="0">
                <a:solidFill>
                  <a:srgbClr val="F36219"/>
                </a:solidFill>
              </a:rPr>
              <a:t>—</a:t>
            </a:r>
            <a:r>
              <a:rPr lang="zh-CN" altLang="en-US" sz="2000" b="1" dirty="0">
                <a:solidFill>
                  <a:srgbClr val="F36219"/>
                </a:solidFill>
              </a:rPr>
              <a:t>市场分析</a:t>
            </a:r>
          </a:p>
        </p:txBody>
      </p:sp>
      <p:sp>
        <p:nvSpPr>
          <p:cNvPr id="33" name="TextBox 21">
            <a:extLst>
              <a:ext uri="{FF2B5EF4-FFF2-40B4-BE49-F238E27FC236}">
                <a16:creationId xmlns:a16="http://schemas.microsoft.com/office/drawing/2014/main" id="{0D3520D0-9F8B-4D2B-9557-AAC5BD3F16D1}"/>
              </a:ext>
            </a:extLst>
          </p:cNvPr>
          <p:cNvSpPr txBox="1"/>
          <p:nvPr/>
        </p:nvSpPr>
        <p:spPr>
          <a:xfrm>
            <a:off x="957452" y="1547943"/>
            <a:ext cx="2272667" cy="553998"/>
          </a:xfrm>
          <a:prstGeom prst="rect">
            <a:avLst/>
          </a:prstGeom>
          <a:noFill/>
        </p:spPr>
        <p:txBody>
          <a:bodyPr wrap="square" rtlCol="0">
            <a:spAutoFit/>
          </a:bodyPr>
          <a:lstStyle/>
          <a:p>
            <a:pPr algn="ctr"/>
            <a:r>
              <a:rPr lang="zh-CN" altLang="en-US" sz="3000" dirty="0">
                <a:latin typeface="华文中宋" panose="02010600040101010101" pitchFamily="2" charset="-122"/>
                <a:ea typeface="华文中宋" panose="02010600040101010101" pitchFamily="2" charset="-122"/>
              </a:rPr>
              <a:t>美团</a:t>
            </a:r>
            <a:endParaRPr lang="en-US" sz="3000" dirty="0">
              <a:latin typeface="华文中宋" panose="02010600040101010101" pitchFamily="2" charset="-122"/>
              <a:ea typeface="华文中宋" panose="02010600040101010101" pitchFamily="2" charset="-122"/>
            </a:endParaRPr>
          </a:p>
        </p:txBody>
      </p:sp>
      <p:sp>
        <p:nvSpPr>
          <p:cNvPr id="3" name="文本框 2">
            <a:extLst>
              <a:ext uri="{FF2B5EF4-FFF2-40B4-BE49-F238E27FC236}">
                <a16:creationId xmlns:a16="http://schemas.microsoft.com/office/drawing/2014/main" id="{F6793A24-063F-4D0C-8D8C-0B5489B9EB8F}"/>
              </a:ext>
            </a:extLst>
          </p:cNvPr>
          <p:cNvSpPr txBox="1"/>
          <p:nvPr/>
        </p:nvSpPr>
        <p:spPr>
          <a:xfrm>
            <a:off x="661361" y="2650611"/>
            <a:ext cx="2864847" cy="1384995"/>
          </a:xfrm>
          <a:prstGeom prst="rect">
            <a:avLst/>
          </a:prstGeom>
          <a:noFill/>
        </p:spPr>
        <p:txBody>
          <a:bodyPr wrap="square" rtlCol="0">
            <a:spAutoFit/>
          </a:bodyPr>
          <a:lstStyle/>
          <a:p>
            <a:r>
              <a:rPr lang="zh-CN" altLang="en-US" sz="2800" dirty="0"/>
              <a:t>外卖类餐饮服务</a:t>
            </a:r>
            <a:endParaRPr lang="en-US" altLang="zh-CN" sz="2800" dirty="0"/>
          </a:p>
          <a:p>
            <a:r>
              <a:rPr lang="zh-CN" altLang="en-US" sz="2800" dirty="0"/>
              <a:t> </a:t>
            </a:r>
            <a:r>
              <a:rPr lang="en-US" altLang="zh-CN" sz="2800" dirty="0"/>
              <a:t>O2O </a:t>
            </a:r>
            <a:r>
              <a:rPr lang="zh-CN" altLang="en-US" sz="2800" dirty="0"/>
              <a:t>服务</a:t>
            </a:r>
            <a:endParaRPr lang="en-US" altLang="zh-CN" sz="2800" dirty="0"/>
          </a:p>
          <a:p>
            <a:r>
              <a:rPr lang="zh-CN" altLang="en-US" sz="2800" dirty="0"/>
              <a:t>个性化体验不够</a:t>
            </a:r>
          </a:p>
        </p:txBody>
      </p:sp>
      <p:sp>
        <p:nvSpPr>
          <p:cNvPr id="4" name="矩形: 圆角 3">
            <a:extLst>
              <a:ext uri="{FF2B5EF4-FFF2-40B4-BE49-F238E27FC236}">
                <a16:creationId xmlns:a16="http://schemas.microsoft.com/office/drawing/2014/main" id="{11FC1ACA-B7BC-4ED8-BF91-3A34000D7C18}"/>
              </a:ext>
            </a:extLst>
          </p:cNvPr>
          <p:cNvSpPr/>
          <p:nvPr/>
        </p:nvSpPr>
        <p:spPr>
          <a:xfrm>
            <a:off x="301586" y="4114599"/>
            <a:ext cx="3736270" cy="255100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rgbClr val="290A9A"/>
                </a:solidFill>
              </a:rPr>
              <a:t>为保证商家的利益，为尽可能消除马太效应，会通过修改部分权重的方式刻意地提高部分冷门商品的曝光度。但这对于为用户提供精准推荐是有副作用的。</a:t>
            </a:r>
          </a:p>
        </p:txBody>
      </p:sp>
      <p:sp>
        <p:nvSpPr>
          <p:cNvPr id="7" name="矩形: 圆角 6">
            <a:extLst>
              <a:ext uri="{FF2B5EF4-FFF2-40B4-BE49-F238E27FC236}">
                <a16:creationId xmlns:a16="http://schemas.microsoft.com/office/drawing/2014/main" id="{D72EDD03-417A-4813-BDC2-87F479FCC155}"/>
              </a:ext>
            </a:extLst>
          </p:cNvPr>
          <p:cNvSpPr/>
          <p:nvPr/>
        </p:nvSpPr>
        <p:spPr>
          <a:xfrm>
            <a:off x="4451016" y="3439841"/>
            <a:ext cx="3586311" cy="255100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rgbClr val="290A9A"/>
                </a:solidFill>
              </a:rPr>
              <a:t>（</a:t>
            </a:r>
            <a:r>
              <a:rPr lang="en-US" altLang="zh-CN" sz="2400" dirty="0">
                <a:solidFill>
                  <a:srgbClr val="290A9A"/>
                </a:solidFill>
              </a:rPr>
              <a:t>1</a:t>
            </a:r>
            <a:r>
              <a:rPr lang="zh-CN" altLang="en-US" sz="2400" dirty="0">
                <a:solidFill>
                  <a:srgbClr val="290A9A"/>
                </a:solidFill>
              </a:rPr>
              <a:t>）原有的商户信息累积门槛并不高</a:t>
            </a:r>
          </a:p>
          <a:p>
            <a:pPr algn="ctr"/>
            <a:r>
              <a:rPr lang="zh-CN" altLang="en-US" sz="2400" dirty="0">
                <a:solidFill>
                  <a:srgbClr val="290A9A"/>
                </a:solidFill>
              </a:rPr>
              <a:t>（</a:t>
            </a:r>
            <a:r>
              <a:rPr lang="en-US" altLang="zh-CN" sz="2400" dirty="0">
                <a:solidFill>
                  <a:srgbClr val="290A9A"/>
                </a:solidFill>
              </a:rPr>
              <a:t>2</a:t>
            </a:r>
            <a:r>
              <a:rPr lang="zh-CN" altLang="en-US" sz="2400" dirty="0">
                <a:solidFill>
                  <a:srgbClr val="290A9A"/>
                </a:solidFill>
              </a:rPr>
              <a:t>）由于点评的开放性，必然导致大量垃圾评论和无效信息的干扰，在点评上缺乏创新，原本的优势逐渐淡化。</a:t>
            </a:r>
          </a:p>
        </p:txBody>
      </p:sp>
      <p:sp>
        <p:nvSpPr>
          <p:cNvPr id="8" name="矩形: 圆角 7">
            <a:extLst>
              <a:ext uri="{FF2B5EF4-FFF2-40B4-BE49-F238E27FC236}">
                <a16:creationId xmlns:a16="http://schemas.microsoft.com/office/drawing/2014/main" id="{70F74447-18A4-43CE-8A3A-04D72234F6AD}"/>
              </a:ext>
            </a:extLst>
          </p:cNvPr>
          <p:cNvSpPr/>
          <p:nvPr/>
        </p:nvSpPr>
        <p:spPr>
          <a:xfrm>
            <a:off x="8834524" y="3336843"/>
            <a:ext cx="2885614" cy="160035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sz="2400" dirty="0">
                <a:solidFill>
                  <a:srgbClr val="290A9A"/>
                </a:solidFill>
              </a:rPr>
              <a:t>群体覆盖范围广，无法保证约到的人的信用与真实信息</a:t>
            </a:r>
          </a:p>
        </p:txBody>
      </p:sp>
    </p:spTree>
    <p:extLst>
      <p:ext uri="{BB962C8B-B14F-4D97-AF65-F5344CB8AC3E}">
        <p14:creationId xmlns:p14="http://schemas.microsoft.com/office/powerpoint/2010/main" val="264356599"/>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fade">
                                      <p:cBhvr>
                                        <p:cTn id="7" dur="500"/>
                                        <p:tgtEl>
                                          <p:spTgt spid="4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9"/>
                                        </p:tgtEl>
                                        <p:attrNameLst>
                                          <p:attrName>style.visibility</p:attrName>
                                        </p:attrNameLst>
                                      </p:cBhvr>
                                      <p:to>
                                        <p:strVal val="visible"/>
                                      </p:to>
                                    </p:set>
                                    <p:animEffect transition="in" filter="fade">
                                      <p:cBhvr>
                                        <p:cTn id="10" dur="500"/>
                                        <p:tgtEl>
                                          <p:spTgt spid="4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3"/>
                                        </p:tgtEl>
                                        <p:attrNameLst>
                                          <p:attrName>style.visibility</p:attrName>
                                        </p:attrNameLst>
                                      </p:cBhvr>
                                      <p:to>
                                        <p:strVal val="visible"/>
                                      </p:to>
                                    </p:set>
                                    <p:animEffect transition="in" filter="fade">
                                      <p:cBhvr>
                                        <p:cTn id="13" dur="500"/>
                                        <p:tgtEl>
                                          <p:spTgt spid="33"/>
                                        </p:tgtEl>
                                      </p:cBhvr>
                                    </p:animEffect>
                                  </p:childTnLst>
                                </p:cTn>
                              </p:par>
                              <p:par>
                                <p:cTn id="14" presetID="10" presetClass="entr" presetSubtype="0" fill="hold" nodeType="withEffect">
                                  <p:stCondLst>
                                    <p:cond delay="0"/>
                                  </p:stCondLst>
                                  <p:childTnLst>
                                    <p:set>
                                      <p:cBhvr>
                                        <p:cTn id="15" dur="1" fill="hold">
                                          <p:stCondLst>
                                            <p:cond delay="0"/>
                                          </p:stCondLst>
                                        </p:cTn>
                                        <p:tgtEl>
                                          <p:spTgt spid="31"/>
                                        </p:tgtEl>
                                        <p:attrNameLst>
                                          <p:attrName>style.visibility</p:attrName>
                                        </p:attrNameLst>
                                      </p:cBhvr>
                                      <p:to>
                                        <p:strVal val="visible"/>
                                      </p:to>
                                    </p:set>
                                    <p:animEffect transition="in" filter="fade">
                                      <p:cBhvr>
                                        <p:cTn id="16" dur="500"/>
                                        <p:tgtEl>
                                          <p:spTgt spid="31"/>
                                        </p:tgtEl>
                                      </p:cBhvr>
                                    </p:animEffect>
                                  </p:childTnLst>
                                </p:cTn>
                              </p:par>
                              <p:par>
                                <p:cTn id="17" presetID="10" presetClass="entr" presetSubtype="0" fill="hold" nodeType="with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fade">
                                      <p:cBhvr>
                                        <p:cTn id="19" dur="500"/>
                                        <p:tgtEl>
                                          <p:spTgt spid="21"/>
                                        </p:tgtEl>
                                      </p:cBhvr>
                                    </p:animEffect>
                                  </p:childTnLst>
                                </p:cTn>
                              </p:par>
                              <p:par>
                                <p:cTn id="20" presetID="10" presetClass="entr" presetSubtype="0" fill="hold" nodeType="with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fade">
                                      <p:cBhvr>
                                        <p:cTn id="22" dur="500"/>
                                        <p:tgtEl>
                                          <p:spTgt spid="28"/>
                                        </p:tgtEl>
                                      </p:cBhvr>
                                    </p:animEffect>
                                  </p:childTnLst>
                                </p:cTn>
                              </p:par>
                              <p:par>
                                <p:cTn id="23" presetID="10" presetClass="entr" presetSubtype="0" fill="hold" nodeType="withEffect">
                                  <p:stCondLst>
                                    <p:cond delay="0"/>
                                  </p:stCondLst>
                                  <p:childTnLst>
                                    <p:set>
                                      <p:cBhvr>
                                        <p:cTn id="24" dur="1" fill="hold">
                                          <p:stCondLst>
                                            <p:cond delay="0"/>
                                          </p:stCondLst>
                                        </p:cTn>
                                        <p:tgtEl>
                                          <p:spTgt spid="34"/>
                                        </p:tgtEl>
                                        <p:attrNameLst>
                                          <p:attrName>style.visibility</p:attrName>
                                        </p:attrNameLst>
                                      </p:cBhvr>
                                      <p:to>
                                        <p:strVal val="visible"/>
                                      </p:to>
                                    </p:set>
                                    <p:animEffect transition="in" filter="fade">
                                      <p:cBhvr>
                                        <p:cTn id="25" dur="500"/>
                                        <p:tgtEl>
                                          <p:spTgt spid="34"/>
                                        </p:tgtEl>
                                      </p:cBhvr>
                                    </p:animEffect>
                                  </p:childTnLst>
                                </p:cTn>
                              </p:par>
                              <p:par>
                                <p:cTn id="26" presetID="10" presetClass="entr" presetSubtype="0" fill="hold" nodeType="withEffect">
                                  <p:stCondLst>
                                    <p:cond delay="0"/>
                                  </p:stCondLst>
                                  <p:childTnLst>
                                    <p:set>
                                      <p:cBhvr>
                                        <p:cTn id="27" dur="1" fill="hold">
                                          <p:stCondLst>
                                            <p:cond delay="0"/>
                                          </p:stCondLst>
                                        </p:cTn>
                                        <p:tgtEl>
                                          <p:spTgt spid="36"/>
                                        </p:tgtEl>
                                        <p:attrNameLst>
                                          <p:attrName>style.visibility</p:attrName>
                                        </p:attrNameLst>
                                      </p:cBhvr>
                                      <p:to>
                                        <p:strVal val="visible"/>
                                      </p:to>
                                    </p:set>
                                    <p:animEffect transition="in" filter="fade">
                                      <p:cBhvr>
                                        <p:cTn id="28" dur="500"/>
                                        <p:tgtEl>
                                          <p:spTgt spid="36"/>
                                        </p:tgtEl>
                                      </p:cBhvr>
                                    </p:animEffect>
                                  </p:childTnLst>
                                </p:cTn>
                              </p:par>
                              <p:par>
                                <p:cTn id="29" presetID="10" presetClass="entr" presetSubtype="0" fill="hold" nodeType="withEffect">
                                  <p:stCondLst>
                                    <p:cond delay="0"/>
                                  </p:stCondLst>
                                  <p:childTnLst>
                                    <p:set>
                                      <p:cBhvr>
                                        <p:cTn id="30" dur="1" fill="hold">
                                          <p:stCondLst>
                                            <p:cond delay="0"/>
                                          </p:stCondLst>
                                        </p:cTn>
                                        <p:tgtEl>
                                          <p:spTgt spid="40"/>
                                        </p:tgtEl>
                                        <p:attrNameLst>
                                          <p:attrName>style.visibility</p:attrName>
                                        </p:attrNameLst>
                                      </p:cBhvr>
                                      <p:to>
                                        <p:strVal val="visible"/>
                                      </p:to>
                                    </p:set>
                                    <p:animEffect transition="in" filter="fade">
                                      <p:cBhvr>
                                        <p:cTn id="31" dur="500"/>
                                        <p:tgtEl>
                                          <p:spTgt spid="40"/>
                                        </p:tgtEl>
                                      </p:cBhvr>
                                    </p:animEffect>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grpId="0" nodeType="clickEffect">
                                  <p:stCondLst>
                                    <p:cond delay="0"/>
                                  </p:stCondLst>
                                  <p:childTnLst>
                                    <p:set>
                                      <p:cBhvr>
                                        <p:cTn id="35" dur="1" fill="hold">
                                          <p:stCondLst>
                                            <p:cond delay="0"/>
                                          </p:stCondLst>
                                        </p:cTn>
                                        <p:tgtEl>
                                          <p:spTgt spid="3"/>
                                        </p:tgtEl>
                                        <p:attrNameLst>
                                          <p:attrName>style.visibility</p:attrName>
                                        </p:attrNameLst>
                                      </p:cBhvr>
                                      <p:to>
                                        <p:strVal val="visible"/>
                                      </p:to>
                                    </p:set>
                                    <p:animEffect transition="in" filter="fade">
                                      <p:cBhvr>
                                        <p:cTn id="36" dur="1000"/>
                                        <p:tgtEl>
                                          <p:spTgt spid="3"/>
                                        </p:tgtEl>
                                      </p:cBhvr>
                                    </p:animEffect>
                                    <p:anim calcmode="lin" valueType="num">
                                      <p:cBhvr>
                                        <p:cTn id="37" dur="1000" fill="hold"/>
                                        <p:tgtEl>
                                          <p:spTgt spid="3"/>
                                        </p:tgtEl>
                                        <p:attrNameLst>
                                          <p:attrName>ppt_x</p:attrName>
                                        </p:attrNameLst>
                                      </p:cBhvr>
                                      <p:tavLst>
                                        <p:tav tm="0">
                                          <p:val>
                                            <p:strVal val="#ppt_x"/>
                                          </p:val>
                                        </p:tav>
                                        <p:tav tm="100000">
                                          <p:val>
                                            <p:strVal val="#ppt_x"/>
                                          </p:val>
                                        </p:tav>
                                      </p:tavLst>
                                    </p:anim>
                                    <p:anim calcmode="lin" valueType="num">
                                      <p:cBhvr>
                                        <p:cTn id="38"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grpId="0" nodeType="clickEffect">
                                  <p:stCondLst>
                                    <p:cond delay="0"/>
                                  </p:stCondLst>
                                  <p:childTnLst>
                                    <p:set>
                                      <p:cBhvr>
                                        <p:cTn id="42" dur="1" fill="hold">
                                          <p:stCondLst>
                                            <p:cond delay="0"/>
                                          </p:stCondLst>
                                        </p:cTn>
                                        <p:tgtEl>
                                          <p:spTgt spid="4"/>
                                        </p:tgtEl>
                                        <p:attrNameLst>
                                          <p:attrName>style.visibility</p:attrName>
                                        </p:attrNameLst>
                                      </p:cBhvr>
                                      <p:to>
                                        <p:strVal val="visible"/>
                                      </p:to>
                                    </p:set>
                                    <p:animEffect transition="in" filter="fade">
                                      <p:cBhvr>
                                        <p:cTn id="43" dur="1000"/>
                                        <p:tgtEl>
                                          <p:spTgt spid="4"/>
                                        </p:tgtEl>
                                      </p:cBhvr>
                                    </p:animEffect>
                                    <p:anim calcmode="lin" valueType="num">
                                      <p:cBhvr>
                                        <p:cTn id="44" dur="1000" fill="hold"/>
                                        <p:tgtEl>
                                          <p:spTgt spid="4"/>
                                        </p:tgtEl>
                                        <p:attrNameLst>
                                          <p:attrName>ppt_x</p:attrName>
                                        </p:attrNameLst>
                                      </p:cBhvr>
                                      <p:tavLst>
                                        <p:tav tm="0">
                                          <p:val>
                                            <p:strVal val="#ppt_x"/>
                                          </p:val>
                                        </p:tav>
                                        <p:tav tm="100000">
                                          <p:val>
                                            <p:strVal val="#ppt_x"/>
                                          </p:val>
                                        </p:tav>
                                      </p:tavLst>
                                    </p:anim>
                                    <p:anim calcmode="lin" valueType="num">
                                      <p:cBhvr>
                                        <p:cTn id="45"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42" presetClass="entr" presetSubtype="0" fill="hold" grpId="0" nodeType="clickEffect">
                                  <p:stCondLst>
                                    <p:cond delay="0"/>
                                  </p:stCondLst>
                                  <p:childTnLst>
                                    <p:set>
                                      <p:cBhvr>
                                        <p:cTn id="49" dur="1" fill="hold">
                                          <p:stCondLst>
                                            <p:cond delay="0"/>
                                          </p:stCondLst>
                                        </p:cTn>
                                        <p:tgtEl>
                                          <p:spTgt spid="7"/>
                                        </p:tgtEl>
                                        <p:attrNameLst>
                                          <p:attrName>style.visibility</p:attrName>
                                        </p:attrNameLst>
                                      </p:cBhvr>
                                      <p:to>
                                        <p:strVal val="visible"/>
                                      </p:to>
                                    </p:set>
                                    <p:animEffect transition="in" filter="fade">
                                      <p:cBhvr>
                                        <p:cTn id="50" dur="1000"/>
                                        <p:tgtEl>
                                          <p:spTgt spid="7"/>
                                        </p:tgtEl>
                                      </p:cBhvr>
                                    </p:animEffect>
                                    <p:anim calcmode="lin" valueType="num">
                                      <p:cBhvr>
                                        <p:cTn id="51" dur="1000" fill="hold"/>
                                        <p:tgtEl>
                                          <p:spTgt spid="7"/>
                                        </p:tgtEl>
                                        <p:attrNameLst>
                                          <p:attrName>ppt_x</p:attrName>
                                        </p:attrNameLst>
                                      </p:cBhvr>
                                      <p:tavLst>
                                        <p:tav tm="0">
                                          <p:val>
                                            <p:strVal val="#ppt_x"/>
                                          </p:val>
                                        </p:tav>
                                        <p:tav tm="100000">
                                          <p:val>
                                            <p:strVal val="#ppt_x"/>
                                          </p:val>
                                        </p:tav>
                                      </p:tavLst>
                                    </p:anim>
                                    <p:anim calcmode="lin" valueType="num">
                                      <p:cBhvr>
                                        <p:cTn id="52"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42" presetClass="entr" presetSubtype="0" fill="hold" grpId="0" nodeType="clickEffect">
                                  <p:stCondLst>
                                    <p:cond delay="0"/>
                                  </p:stCondLst>
                                  <p:childTnLst>
                                    <p:set>
                                      <p:cBhvr>
                                        <p:cTn id="56" dur="1" fill="hold">
                                          <p:stCondLst>
                                            <p:cond delay="0"/>
                                          </p:stCondLst>
                                        </p:cTn>
                                        <p:tgtEl>
                                          <p:spTgt spid="8"/>
                                        </p:tgtEl>
                                        <p:attrNameLst>
                                          <p:attrName>style.visibility</p:attrName>
                                        </p:attrNameLst>
                                      </p:cBhvr>
                                      <p:to>
                                        <p:strVal val="visible"/>
                                      </p:to>
                                    </p:set>
                                    <p:animEffect transition="in" filter="fade">
                                      <p:cBhvr>
                                        <p:cTn id="57" dur="1000"/>
                                        <p:tgtEl>
                                          <p:spTgt spid="8"/>
                                        </p:tgtEl>
                                      </p:cBhvr>
                                    </p:animEffect>
                                    <p:anim calcmode="lin" valueType="num">
                                      <p:cBhvr>
                                        <p:cTn id="58" dur="1000" fill="hold"/>
                                        <p:tgtEl>
                                          <p:spTgt spid="8"/>
                                        </p:tgtEl>
                                        <p:attrNameLst>
                                          <p:attrName>ppt_x</p:attrName>
                                        </p:attrNameLst>
                                      </p:cBhvr>
                                      <p:tavLst>
                                        <p:tav tm="0">
                                          <p:val>
                                            <p:strVal val="#ppt_x"/>
                                          </p:val>
                                        </p:tav>
                                        <p:tav tm="100000">
                                          <p:val>
                                            <p:strVal val="#ppt_x"/>
                                          </p:val>
                                        </p:tav>
                                      </p:tavLst>
                                    </p:anim>
                                    <p:anim calcmode="lin" valueType="num">
                                      <p:cBhvr>
                                        <p:cTn id="5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49" grpId="0"/>
      <p:bldP spid="33" grpId="0"/>
      <p:bldP spid="3" grpId="0"/>
      <p:bldP spid="4" grpId="0" animBg="1"/>
      <p:bldP spid="7" grpId="0" animBg="1"/>
      <p:bldP spid="8"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2">
            <a:extLst>
              <a:ext uri="{FF2B5EF4-FFF2-40B4-BE49-F238E27FC236}">
                <a16:creationId xmlns:a16="http://schemas.microsoft.com/office/drawing/2014/main" id="{3E5B7F16-84B5-45A2-BFAD-2A9116C84B01}"/>
              </a:ext>
            </a:extLst>
          </p:cNvPr>
          <p:cNvSpPr/>
          <p:nvPr/>
        </p:nvSpPr>
        <p:spPr>
          <a:xfrm>
            <a:off x="0" y="-2194"/>
            <a:ext cx="12192000" cy="6860194"/>
          </a:xfrm>
          <a:prstGeom prst="rect">
            <a:avLst/>
          </a:prstGeom>
          <a:solidFill>
            <a:srgbClr val="E8F5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6">
            <a:extLst>
              <a:ext uri="{FF2B5EF4-FFF2-40B4-BE49-F238E27FC236}">
                <a16:creationId xmlns:a16="http://schemas.microsoft.com/office/drawing/2014/main" id="{37743A7E-B8F9-4967-A07E-0CFDE89CCD4F}"/>
              </a:ext>
            </a:extLst>
          </p:cNvPr>
          <p:cNvSpPr>
            <a:spLocks/>
          </p:cNvSpPr>
          <p:nvPr/>
        </p:nvSpPr>
        <p:spPr bwMode="auto">
          <a:xfrm>
            <a:off x="3175" y="0"/>
            <a:ext cx="9614101" cy="6421168"/>
          </a:xfrm>
          <a:custGeom>
            <a:avLst/>
            <a:gdLst>
              <a:gd name="T0" fmla="*/ 2971 w 2971"/>
              <a:gd name="T1" fmla="*/ 0 h 1983"/>
              <a:gd name="T2" fmla="*/ 0 w 2971"/>
              <a:gd name="T3" fmla="*/ 0 h 1983"/>
              <a:gd name="T4" fmla="*/ 0 w 2971"/>
              <a:gd name="T5" fmla="*/ 1983 h 1983"/>
              <a:gd name="T6" fmla="*/ 1410 w 2971"/>
              <a:gd name="T7" fmla="*/ 1389 h 1983"/>
              <a:gd name="T8" fmla="*/ 2200 w 2971"/>
              <a:gd name="T9" fmla="*/ 339 h 1983"/>
              <a:gd name="T10" fmla="*/ 2971 w 2971"/>
              <a:gd name="T11" fmla="*/ 0 h 1983"/>
            </a:gdLst>
            <a:ahLst/>
            <a:cxnLst>
              <a:cxn ang="0">
                <a:pos x="T0" y="T1"/>
              </a:cxn>
              <a:cxn ang="0">
                <a:pos x="T2" y="T3"/>
              </a:cxn>
              <a:cxn ang="0">
                <a:pos x="T4" y="T5"/>
              </a:cxn>
              <a:cxn ang="0">
                <a:pos x="T6" y="T7"/>
              </a:cxn>
              <a:cxn ang="0">
                <a:pos x="T8" y="T9"/>
              </a:cxn>
              <a:cxn ang="0">
                <a:pos x="T10" y="T11"/>
              </a:cxn>
            </a:cxnLst>
            <a:rect l="0" t="0" r="r" b="b"/>
            <a:pathLst>
              <a:path w="2971" h="1983">
                <a:moveTo>
                  <a:pt x="2971" y="0"/>
                </a:moveTo>
                <a:cubicBezTo>
                  <a:pt x="0" y="0"/>
                  <a:pt x="0" y="0"/>
                  <a:pt x="0" y="0"/>
                </a:cubicBezTo>
                <a:cubicBezTo>
                  <a:pt x="0" y="1983"/>
                  <a:pt x="0" y="1983"/>
                  <a:pt x="0" y="1983"/>
                </a:cubicBezTo>
                <a:cubicBezTo>
                  <a:pt x="303" y="1936"/>
                  <a:pt x="1022" y="1787"/>
                  <a:pt x="1410" y="1389"/>
                </a:cubicBezTo>
                <a:cubicBezTo>
                  <a:pt x="1791" y="997"/>
                  <a:pt x="1714" y="773"/>
                  <a:pt x="2200" y="339"/>
                </a:cubicBezTo>
                <a:cubicBezTo>
                  <a:pt x="2371" y="187"/>
                  <a:pt x="2663" y="49"/>
                  <a:pt x="2971" y="0"/>
                </a:cubicBezTo>
              </a:path>
            </a:pathLst>
          </a:custGeom>
          <a:solidFill>
            <a:srgbClr val="D0ED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22">
            <a:extLst>
              <a:ext uri="{FF2B5EF4-FFF2-40B4-BE49-F238E27FC236}">
                <a16:creationId xmlns:a16="http://schemas.microsoft.com/office/drawing/2014/main" id="{3423CEA2-885C-447E-83A0-F25986FF0E95}"/>
              </a:ext>
            </a:extLst>
          </p:cNvPr>
          <p:cNvSpPr>
            <a:spLocks/>
          </p:cNvSpPr>
          <p:nvPr/>
        </p:nvSpPr>
        <p:spPr bwMode="auto">
          <a:xfrm>
            <a:off x="3173" y="-3174"/>
            <a:ext cx="8222211" cy="6679745"/>
          </a:xfrm>
          <a:custGeom>
            <a:avLst/>
            <a:gdLst>
              <a:gd name="T0" fmla="*/ 2476 w 2476"/>
              <a:gd name="T1" fmla="*/ 0 h 2010"/>
              <a:gd name="T2" fmla="*/ 0 w 2476"/>
              <a:gd name="T3" fmla="*/ 0 h 2010"/>
              <a:gd name="T4" fmla="*/ 0 w 2476"/>
              <a:gd name="T5" fmla="*/ 2010 h 2010"/>
              <a:gd name="T6" fmla="*/ 1242 w 2476"/>
              <a:gd name="T7" fmla="*/ 1461 h 2010"/>
              <a:gd name="T8" fmla="*/ 1867 w 2476"/>
              <a:gd name="T9" fmla="*/ 439 h 2010"/>
              <a:gd name="T10" fmla="*/ 2476 w 2476"/>
              <a:gd name="T11" fmla="*/ 0 h 2010"/>
            </a:gdLst>
            <a:ahLst/>
            <a:cxnLst>
              <a:cxn ang="0">
                <a:pos x="T0" y="T1"/>
              </a:cxn>
              <a:cxn ang="0">
                <a:pos x="T2" y="T3"/>
              </a:cxn>
              <a:cxn ang="0">
                <a:pos x="T4" y="T5"/>
              </a:cxn>
              <a:cxn ang="0">
                <a:pos x="T6" y="T7"/>
              </a:cxn>
              <a:cxn ang="0">
                <a:pos x="T8" y="T9"/>
              </a:cxn>
              <a:cxn ang="0">
                <a:pos x="T10" y="T11"/>
              </a:cxn>
            </a:cxnLst>
            <a:rect l="0" t="0" r="r" b="b"/>
            <a:pathLst>
              <a:path w="2476" h="2010">
                <a:moveTo>
                  <a:pt x="2476" y="0"/>
                </a:moveTo>
                <a:cubicBezTo>
                  <a:pt x="2476" y="0"/>
                  <a:pt x="277" y="0"/>
                  <a:pt x="0" y="0"/>
                </a:cubicBezTo>
                <a:cubicBezTo>
                  <a:pt x="0" y="2010"/>
                  <a:pt x="0" y="2010"/>
                  <a:pt x="0" y="2010"/>
                </a:cubicBezTo>
                <a:cubicBezTo>
                  <a:pt x="0" y="2010"/>
                  <a:pt x="839" y="1919"/>
                  <a:pt x="1242" y="1461"/>
                </a:cubicBezTo>
                <a:cubicBezTo>
                  <a:pt x="1658" y="988"/>
                  <a:pt x="1519" y="903"/>
                  <a:pt x="1867" y="439"/>
                </a:cubicBezTo>
                <a:cubicBezTo>
                  <a:pt x="2042" y="207"/>
                  <a:pt x="2256" y="77"/>
                  <a:pt x="2476" y="0"/>
                </a:cubicBezTo>
              </a:path>
            </a:pathLst>
          </a:custGeom>
          <a:solidFill>
            <a:srgbClr val="FEAFC5">
              <a:alpha val="40000"/>
            </a:srgbClr>
          </a:solidFill>
          <a:ln>
            <a:noFill/>
          </a:ln>
        </p:spPr>
        <p:txBody>
          <a:bodyPr vert="horz" wrap="square" lIns="91440" tIns="45720" rIns="91440" bIns="45720" numCol="1" anchor="t" anchorCtr="0" compatLnSpc="1">
            <a:prstTxWarp prst="textNoShape">
              <a:avLst/>
            </a:prstTxWarp>
          </a:bodyPr>
          <a:lstStyle/>
          <a:p>
            <a:endParaRPr lang="en-US"/>
          </a:p>
        </p:txBody>
      </p:sp>
      <p:pic>
        <p:nvPicPr>
          <p:cNvPr id="23" name="图片占位符 10">
            <a:extLst>
              <a:ext uri="{FF2B5EF4-FFF2-40B4-BE49-F238E27FC236}">
                <a16:creationId xmlns:a16="http://schemas.microsoft.com/office/drawing/2014/main" id="{58E4EBBA-430B-4494-92E3-7C11EF46A460}"/>
              </a:ext>
            </a:extLst>
          </p:cNvPr>
          <p:cNvPicPr>
            <a:picLocks noChangeAspect="1"/>
          </p:cNvPicPr>
          <p:nvPr/>
        </p:nvPicPr>
        <p:blipFill>
          <a:blip r:embed="rId2" cstate="print">
            <a:extLst>
              <a:ext uri="{28A0092B-C50C-407E-A947-70E740481C1C}">
                <a14:useLocalDpi xmlns:a14="http://schemas.microsoft.com/office/drawing/2010/main" val="0"/>
              </a:ext>
            </a:extLst>
          </a:blip>
          <a:srcRect l="4621" r="4621"/>
          <a:stretch>
            <a:fillRect/>
          </a:stretch>
        </p:blipFill>
        <p:spPr>
          <a:xfrm>
            <a:off x="3174" y="-3174"/>
            <a:ext cx="7888093" cy="5794375"/>
          </a:xfrm>
          <a:custGeom>
            <a:avLst/>
            <a:gdLst>
              <a:gd name="connsiteX0" fmla="*/ 0 w 7888093"/>
              <a:gd name="connsiteY0" fmla="*/ 0 h 5794375"/>
              <a:gd name="connsiteX1" fmla="*/ 7888093 w 7888093"/>
              <a:gd name="connsiteY1" fmla="*/ 0 h 5794375"/>
              <a:gd name="connsiteX2" fmla="*/ 5693005 w 7888093"/>
              <a:gd name="connsiteY2" fmla="*/ 1569108 h 5794375"/>
              <a:gd name="connsiteX3" fmla="*/ 3433261 w 7888093"/>
              <a:gd name="connsiteY3" fmla="*/ 4645853 h 5794375"/>
              <a:gd name="connsiteX4" fmla="*/ 0 w 7888093"/>
              <a:gd name="connsiteY4" fmla="*/ 5794375 h 5794375"/>
              <a:gd name="connsiteX5" fmla="*/ 0 w 7888093"/>
              <a:gd name="connsiteY5" fmla="*/ 0 h 5794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888093" h="5794375">
                <a:moveTo>
                  <a:pt x="0" y="0"/>
                </a:moveTo>
                <a:lnTo>
                  <a:pt x="7888093" y="0"/>
                </a:lnTo>
                <a:cubicBezTo>
                  <a:pt x="7105750" y="362351"/>
                  <a:pt x="6358967" y="737643"/>
                  <a:pt x="5693005" y="1569108"/>
                </a:cubicBezTo>
                <a:cubicBezTo>
                  <a:pt x="4370780" y="3212627"/>
                  <a:pt x="4719925" y="3629977"/>
                  <a:pt x="3433261" y="4645853"/>
                </a:cubicBezTo>
                <a:cubicBezTo>
                  <a:pt x="2444016" y="5428789"/>
                  <a:pt x="523718" y="5726435"/>
                  <a:pt x="0" y="5794375"/>
                </a:cubicBezTo>
                <a:cubicBezTo>
                  <a:pt x="0" y="5794375"/>
                  <a:pt x="0" y="5794375"/>
                  <a:pt x="0" y="0"/>
                </a:cubicBezTo>
                <a:close/>
              </a:path>
            </a:pathLst>
          </a:custGeom>
        </p:spPr>
      </p:pic>
      <p:sp>
        <p:nvSpPr>
          <p:cNvPr id="24" name="Freeform 23">
            <a:extLst>
              <a:ext uri="{FF2B5EF4-FFF2-40B4-BE49-F238E27FC236}">
                <a16:creationId xmlns:a16="http://schemas.microsoft.com/office/drawing/2014/main" id="{45FB84B5-345B-4020-A618-98EBB962FDEF}"/>
              </a:ext>
            </a:extLst>
          </p:cNvPr>
          <p:cNvSpPr>
            <a:spLocks/>
          </p:cNvSpPr>
          <p:nvPr/>
        </p:nvSpPr>
        <p:spPr bwMode="auto">
          <a:xfrm>
            <a:off x="1" y="-3174"/>
            <a:ext cx="4927065" cy="5794375"/>
          </a:xfrm>
          <a:custGeom>
            <a:avLst/>
            <a:gdLst>
              <a:gd name="T0" fmla="*/ 1531 w 1531"/>
              <a:gd name="T1" fmla="*/ 0 h 1788"/>
              <a:gd name="T2" fmla="*/ 0 w 1531"/>
              <a:gd name="T3" fmla="*/ 0 h 1788"/>
              <a:gd name="T4" fmla="*/ 0 w 1531"/>
              <a:gd name="T5" fmla="*/ 1788 h 1788"/>
              <a:gd name="T6" fmla="*/ 563 w 1531"/>
              <a:gd name="T7" fmla="*/ 1491 h 1788"/>
              <a:gd name="T8" fmla="*/ 1169 w 1531"/>
              <a:gd name="T9" fmla="*/ 356 h 1788"/>
              <a:gd name="T10" fmla="*/ 1531 w 1531"/>
              <a:gd name="T11" fmla="*/ 0 h 1788"/>
            </a:gdLst>
            <a:ahLst/>
            <a:cxnLst>
              <a:cxn ang="0">
                <a:pos x="T0" y="T1"/>
              </a:cxn>
              <a:cxn ang="0">
                <a:pos x="T2" y="T3"/>
              </a:cxn>
              <a:cxn ang="0">
                <a:pos x="T4" y="T5"/>
              </a:cxn>
              <a:cxn ang="0">
                <a:pos x="T6" y="T7"/>
              </a:cxn>
              <a:cxn ang="0">
                <a:pos x="T8" y="T9"/>
              </a:cxn>
              <a:cxn ang="0">
                <a:pos x="T10" y="T11"/>
              </a:cxn>
            </a:cxnLst>
            <a:rect l="0" t="0" r="r" b="b"/>
            <a:pathLst>
              <a:path w="1531" h="1788">
                <a:moveTo>
                  <a:pt x="1531" y="0"/>
                </a:moveTo>
                <a:cubicBezTo>
                  <a:pt x="0" y="0"/>
                  <a:pt x="0" y="0"/>
                  <a:pt x="0" y="0"/>
                </a:cubicBezTo>
                <a:cubicBezTo>
                  <a:pt x="0" y="1788"/>
                  <a:pt x="0" y="1788"/>
                  <a:pt x="0" y="1788"/>
                </a:cubicBezTo>
                <a:cubicBezTo>
                  <a:pt x="110" y="1776"/>
                  <a:pt x="337" y="1724"/>
                  <a:pt x="563" y="1491"/>
                </a:cubicBezTo>
                <a:cubicBezTo>
                  <a:pt x="966" y="1077"/>
                  <a:pt x="768" y="865"/>
                  <a:pt x="1169" y="356"/>
                </a:cubicBezTo>
                <a:cubicBezTo>
                  <a:pt x="1275" y="221"/>
                  <a:pt x="1408" y="102"/>
                  <a:pt x="1531" y="0"/>
                </a:cubicBezTo>
              </a:path>
            </a:pathLst>
          </a:custGeom>
          <a:solidFill>
            <a:srgbClr val="F0E6ED">
              <a:alpha val="40000"/>
            </a:srgbClr>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18" name="Group 17"/>
          <p:cNvGrpSpPr/>
          <p:nvPr/>
        </p:nvGrpSpPr>
        <p:grpSpPr>
          <a:xfrm>
            <a:off x="2260125" y="1159196"/>
            <a:ext cx="4643832" cy="4484190"/>
            <a:chOff x="2948736" y="1476832"/>
            <a:chExt cx="4046453" cy="3907347"/>
          </a:xfrm>
        </p:grpSpPr>
        <p:sp>
          <p:nvSpPr>
            <p:cNvPr id="19" name="Oval 18"/>
            <p:cNvSpPr/>
            <p:nvPr/>
          </p:nvSpPr>
          <p:spPr>
            <a:xfrm>
              <a:off x="3046986" y="1476832"/>
              <a:ext cx="3837856" cy="3837857"/>
            </a:xfrm>
            <a:prstGeom prst="ellipse">
              <a:avLst/>
            </a:prstGeom>
            <a:solidFill>
              <a:srgbClr val="C0E7F5">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2948736" y="1645336"/>
              <a:ext cx="3738845" cy="3738843"/>
            </a:xfrm>
            <a:prstGeom prst="ellipse">
              <a:avLst/>
            </a:prstGeom>
            <a:solidFill>
              <a:srgbClr val="FEAFC5">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3256344" y="1645335"/>
              <a:ext cx="3738845" cy="3738843"/>
            </a:xfrm>
            <a:prstGeom prst="ellipse">
              <a:avLst/>
            </a:prstGeom>
            <a:solidFill>
              <a:srgbClr val="F0E6ED">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Title 1"/>
          <p:cNvSpPr txBox="1">
            <a:spLocks/>
          </p:cNvSpPr>
          <p:nvPr/>
        </p:nvSpPr>
        <p:spPr>
          <a:xfrm>
            <a:off x="2676643" y="3027424"/>
            <a:ext cx="3457775" cy="94111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dirty="0">
                <a:solidFill>
                  <a:schemeClr val="tx1">
                    <a:lumMod val="85000"/>
                    <a:lumOff val="15000"/>
                  </a:schemeClr>
                </a:solidFill>
                <a:latin typeface="Adobe 楷体 Std R" panose="02020400000000000000" pitchFamily="18" charset="-122"/>
                <a:ea typeface="Tangerine" panose="02000000000000000000" pitchFamily="2" charset="0"/>
              </a:rPr>
              <a:t>PART THREE</a:t>
            </a:r>
          </a:p>
        </p:txBody>
      </p:sp>
      <p:sp>
        <p:nvSpPr>
          <p:cNvPr id="13" name="Oval 12"/>
          <p:cNvSpPr/>
          <p:nvPr/>
        </p:nvSpPr>
        <p:spPr>
          <a:xfrm>
            <a:off x="7960211" y="3665170"/>
            <a:ext cx="668434" cy="668434"/>
          </a:xfrm>
          <a:prstGeom prst="ellipse">
            <a:avLst/>
          </a:prstGeom>
          <a:solidFill>
            <a:srgbClr val="F0E6ED">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6925180" y="5027245"/>
            <a:ext cx="568496" cy="568496"/>
          </a:xfrm>
          <a:prstGeom prst="ellipse">
            <a:avLst/>
          </a:prstGeom>
          <a:solidFill>
            <a:srgbClr val="FEAFC5">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7424664" y="2868910"/>
            <a:ext cx="340844" cy="340844"/>
          </a:xfrm>
          <a:prstGeom prst="ellipse">
            <a:avLst/>
          </a:prstGeom>
          <a:solidFill>
            <a:srgbClr val="A2DDF3">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13">
            <a:extLst>
              <a:ext uri="{FF2B5EF4-FFF2-40B4-BE49-F238E27FC236}">
                <a16:creationId xmlns:a16="http://schemas.microsoft.com/office/drawing/2014/main" id="{060D2ABC-CF40-4097-910C-54B4712C3453}"/>
              </a:ext>
            </a:extLst>
          </p:cNvPr>
          <p:cNvSpPr txBox="1"/>
          <p:nvPr/>
        </p:nvSpPr>
        <p:spPr>
          <a:xfrm>
            <a:off x="6838442" y="2827738"/>
            <a:ext cx="4969396" cy="1200329"/>
          </a:xfrm>
          <a:prstGeom prst="rect">
            <a:avLst/>
          </a:prstGeom>
          <a:noFill/>
        </p:spPr>
        <p:txBody>
          <a:bodyPr wrap="square" rtlCol="0">
            <a:spAutoFit/>
          </a:bodyPr>
          <a:lstStyle/>
          <a:p>
            <a:pPr algn="r"/>
            <a:r>
              <a:rPr lang="zh-CN" altLang="en-US" sz="7200" dirty="0">
                <a:latin typeface="Adobe 楷体 Std R" panose="02020400000000000000" pitchFamily="18" charset="-122"/>
              </a:rPr>
              <a:t>产品与服务</a:t>
            </a:r>
            <a:endParaRPr lang="en-US" altLang="zh-CN" sz="7200" dirty="0">
              <a:latin typeface="Adobe 楷体 Std R" panose="02020400000000000000" pitchFamily="18" charset="-122"/>
            </a:endParaRPr>
          </a:p>
        </p:txBody>
      </p:sp>
    </p:spTree>
    <p:extLst>
      <p:ext uri="{BB962C8B-B14F-4D97-AF65-F5344CB8AC3E}">
        <p14:creationId xmlns:p14="http://schemas.microsoft.com/office/powerpoint/2010/main" val="1331527484"/>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5"/>
                                        </p:tgtEl>
                                        <p:attrNameLst>
                                          <p:attrName>style.visibility</p:attrName>
                                        </p:attrNameLst>
                                      </p:cBhvr>
                                      <p:to>
                                        <p:strVal val="visible"/>
                                      </p:to>
                                    </p:set>
                                    <p:anim calcmode="lin" valueType="num">
                                      <p:cBhvr additive="base">
                                        <p:cTn id="11" dur="500" fill="hold"/>
                                        <p:tgtEl>
                                          <p:spTgt spid="25"/>
                                        </p:tgtEl>
                                        <p:attrNameLst>
                                          <p:attrName>ppt_x</p:attrName>
                                        </p:attrNameLst>
                                      </p:cBhvr>
                                      <p:tavLst>
                                        <p:tav tm="0">
                                          <p:val>
                                            <p:strVal val="#ppt_x"/>
                                          </p:val>
                                        </p:tav>
                                        <p:tav tm="100000">
                                          <p:val>
                                            <p:strVal val="#ppt_x"/>
                                          </p:val>
                                        </p:tav>
                                      </p:tavLst>
                                    </p:anim>
                                    <p:anim calcmode="lin" valueType="num">
                                      <p:cBhvr additive="base">
                                        <p:cTn id="12"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2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p:cNvSpPr/>
          <p:nvPr/>
        </p:nvSpPr>
        <p:spPr>
          <a:xfrm>
            <a:off x="0" y="0"/>
            <a:ext cx="12192000" cy="6858000"/>
          </a:xfrm>
          <a:prstGeom prst="rect">
            <a:avLst/>
          </a:prstGeom>
          <a:solidFill>
            <a:srgbClr val="E8F5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10"/>
          <p:cNvSpPr>
            <a:spLocks/>
          </p:cNvSpPr>
          <p:nvPr/>
        </p:nvSpPr>
        <p:spPr bwMode="auto">
          <a:xfrm>
            <a:off x="3175" y="0"/>
            <a:ext cx="12188825" cy="5403850"/>
          </a:xfrm>
          <a:custGeom>
            <a:avLst/>
            <a:gdLst>
              <a:gd name="T0" fmla="*/ 3839 w 3839"/>
              <a:gd name="T1" fmla="*/ 0 h 1701"/>
              <a:gd name="T2" fmla="*/ 0 w 3839"/>
              <a:gd name="T3" fmla="*/ 0 h 1701"/>
              <a:gd name="T4" fmla="*/ 0 w 3839"/>
              <a:gd name="T5" fmla="*/ 874 h 1701"/>
              <a:gd name="T6" fmla="*/ 1033 w 3839"/>
              <a:gd name="T7" fmla="*/ 489 h 1701"/>
              <a:gd name="T8" fmla="*/ 1245 w 3839"/>
              <a:gd name="T9" fmla="*/ 503 h 1701"/>
              <a:gd name="T10" fmla="*/ 2834 w 3839"/>
              <a:gd name="T11" fmla="*/ 1691 h 1701"/>
              <a:gd name="T12" fmla="*/ 2986 w 3839"/>
              <a:gd name="T13" fmla="*/ 1701 h 1701"/>
              <a:gd name="T14" fmla="*/ 3839 w 3839"/>
              <a:gd name="T15" fmla="*/ 1404 h 1701"/>
              <a:gd name="T16" fmla="*/ 3839 w 3839"/>
              <a:gd name="T17" fmla="*/ 0 h 17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39" h="1701">
                <a:moveTo>
                  <a:pt x="3839" y="0"/>
                </a:moveTo>
                <a:cubicBezTo>
                  <a:pt x="0" y="0"/>
                  <a:pt x="0" y="0"/>
                  <a:pt x="0" y="0"/>
                </a:cubicBezTo>
                <a:cubicBezTo>
                  <a:pt x="0" y="874"/>
                  <a:pt x="0" y="874"/>
                  <a:pt x="0" y="874"/>
                </a:cubicBezTo>
                <a:cubicBezTo>
                  <a:pt x="110" y="777"/>
                  <a:pt x="483" y="489"/>
                  <a:pt x="1033" y="489"/>
                </a:cubicBezTo>
                <a:cubicBezTo>
                  <a:pt x="1101" y="489"/>
                  <a:pt x="1171" y="493"/>
                  <a:pt x="1245" y="503"/>
                </a:cubicBezTo>
                <a:cubicBezTo>
                  <a:pt x="1920" y="593"/>
                  <a:pt x="2271" y="1613"/>
                  <a:pt x="2834" y="1691"/>
                </a:cubicBezTo>
                <a:cubicBezTo>
                  <a:pt x="2886" y="1698"/>
                  <a:pt x="2936" y="1701"/>
                  <a:pt x="2986" y="1701"/>
                </a:cubicBezTo>
                <a:cubicBezTo>
                  <a:pt x="3396" y="1701"/>
                  <a:pt x="3734" y="1480"/>
                  <a:pt x="3839" y="1404"/>
                </a:cubicBezTo>
                <a:cubicBezTo>
                  <a:pt x="3839" y="0"/>
                  <a:pt x="3839" y="0"/>
                  <a:pt x="3839" y="0"/>
                </a:cubicBezTo>
              </a:path>
            </a:pathLst>
          </a:custGeom>
          <a:solidFill>
            <a:srgbClr val="FEAFC5"/>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TextBox 7"/>
          <p:cNvSpPr txBox="1"/>
          <p:nvPr/>
        </p:nvSpPr>
        <p:spPr>
          <a:xfrm>
            <a:off x="1808104" y="4841270"/>
            <a:ext cx="3812943" cy="1938992"/>
          </a:xfrm>
          <a:prstGeom prst="rect">
            <a:avLst/>
          </a:prstGeom>
          <a:noFill/>
        </p:spPr>
        <p:txBody>
          <a:bodyPr wrap="square" rtlCol="0">
            <a:spAutoFit/>
          </a:bodyPr>
          <a:lstStyle/>
          <a:p>
            <a:r>
              <a:rPr lang="zh-CN" altLang="en-US" sz="2400" spc="300" dirty="0"/>
              <a:t>提供以游会友的服务。可以在平台上发起约饭拼单的邀请，节省出游开支，认识来自各个学校的新朋友。</a:t>
            </a:r>
          </a:p>
        </p:txBody>
      </p:sp>
      <p:grpSp>
        <p:nvGrpSpPr>
          <p:cNvPr id="16" name="Group 15"/>
          <p:cNvGrpSpPr/>
          <p:nvPr/>
        </p:nvGrpSpPr>
        <p:grpSpPr>
          <a:xfrm>
            <a:off x="4281134" y="1125589"/>
            <a:ext cx="3884868" cy="4099874"/>
            <a:chOff x="4171991" y="1299359"/>
            <a:chExt cx="4090334" cy="4316711"/>
          </a:xfrm>
        </p:grpSpPr>
        <p:sp>
          <p:nvSpPr>
            <p:cNvPr id="12" name="Freeform 11"/>
            <p:cNvSpPr>
              <a:spLocks/>
            </p:cNvSpPr>
            <p:nvPr/>
          </p:nvSpPr>
          <p:spPr bwMode="auto">
            <a:xfrm>
              <a:off x="4619865" y="1299359"/>
              <a:ext cx="3071966" cy="2100806"/>
            </a:xfrm>
            <a:custGeom>
              <a:avLst/>
              <a:gdLst>
                <a:gd name="T0" fmla="*/ 911 w 911"/>
                <a:gd name="T1" fmla="*/ 175 h 623"/>
                <a:gd name="T2" fmla="*/ 499 w 911"/>
                <a:gd name="T3" fmla="*/ 0 h 623"/>
                <a:gd name="T4" fmla="*/ 0 w 911"/>
                <a:gd name="T5" fmla="*/ 290 h 623"/>
                <a:gd name="T6" fmla="*/ 357 w 911"/>
                <a:gd name="T7" fmla="*/ 623 h 623"/>
                <a:gd name="T8" fmla="*/ 911 w 911"/>
                <a:gd name="T9" fmla="*/ 175 h 623"/>
              </a:gdLst>
              <a:ahLst/>
              <a:cxnLst>
                <a:cxn ang="0">
                  <a:pos x="T0" y="T1"/>
                </a:cxn>
                <a:cxn ang="0">
                  <a:pos x="T2" y="T3"/>
                </a:cxn>
                <a:cxn ang="0">
                  <a:pos x="T4" y="T5"/>
                </a:cxn>
                <a:cxn ang="0">
                  <a:pos x="T6" y="T7"/>
                </a:cxn>
                <a:cxn ang="0">
                  <a:pos x="T8" y="T9"/>
                </a:cxn>
              </a:cxnLst>
              <a:rect l="0" t="0" r="r" b="b"/>
              <a:pathLst>
                <a:path w="911" h="623">
                  <a:moveTo>
                    <a:pt x="911" y="175"/>
                  </a:moveTo>
                  <a:cubicBezTo>
                    <a:pt x="807" y="67"/>
                    <a:pt x="661" y="0"/>
                    <a:pt x="499" y="0"/>
                  </a:cubicBezTo>
                  <a:cubicBezTo>
                    <a:pt x="286" y="0"/>
                    <a:pt x="99" y="117"/>
                    <a:pt x="0" y="290"/>
                  </a:cubicBezTo>
                  <a:cubicBezTo>
                    <a:pt x="357" y="623"/>
                    <a:pt x="357" y="623"/>
                    <a:pt x="357" y="623"/>
                  </a:cubicBezTo>
                  <a:lnTo>
                    <a:pt x="911" y="175"/>
                  </a:lnTo>
                  <a:close/>
                </a:path>
              </a:pathLst>
            </a:custGeom>
            <a:solidFill>
              <a:srgbClr val="C3D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2"/>
            <p:cNvSpPr>
              <a:spLocks/>
            </p:cNvSpPr>
            <p:nvPr/>
          </p:nvSpPr>
          <p:spPr bwMode="auto">
            <a:xfrm>
              <a:off x="4171991" y="2481721"/>
              <a:ext cx="1429762" cy="1997958"/>
            </a:xfrm>
            <a:custGeom>
              <a:avLst/>
              <a:gdLst>
                <a:gd name="T0" fmla="*/ 74 w 424"/>
                <a:gd name="T1" fmla="*/ 0 h 592"/>
                <a:gd name="T2" fmla="*/ 0 w 424"/>
                <a:gd name="T3" fmla="*/ 279 h 592"/>
                <a:gd name="T4" fmla="*/ 95 w 424"/>
                <a:gd name="T5" fmla="*/ 592 h 592"/>
                <a:gd name="T6" fmla="*/ 424 w 424"/>
                <a:gd name="T7" fmla="*/ 326 h 592"/>
                <a:gd name="T8" fmla="*/ 74 w 424"/>
                <a:gd name="T9" fmla="*/ 0 h 592"/>
              </a:gdLst>
              <a:ahLst/>
              <a:cxnLst>
                <a:cxn ang="0">
                  <a:pos x="T0" y="T1"/>
                </a:cxn>
                <a:cxn ang="0">
                  <a:pos x="T2" y="T3"/>
                </a:cxn>
                <a:cxn ang="0">
                  <a:pos x="T4" y="T5"/>
                </a:cxn>
                <a:cxn ang="0">
                  <a:pos x="T6" y="T7"/>
                </a:cxn>
                <a:cxn ang="0">
                  <a:pos x="T8" y="T9"/>
                </a:cxn>
              </a:cxnLst>
              <a:rect l="0" t="0" r="r" b="b"/>
              <a:pathLst>
                <a:path w="424" h="592">
                  <a:moveTo>
                    <a:pt x="74" y="0"/>
                  </a:moveTo>
                  <a:cubicBezTo>
                    <a:pt x="27" y="82"/>
                    <a:pt x="0" y="178"/>
                    <a:pt x="0" y="279"/>
                  </a:cubicBezTo>
                  <a:cubicBezTo>
                    <a:pt x="0" y="395"/>
                    <a:pt x="35" y="503"/>
                    <a:pt x="95" y="592"/>
                  </a:cubicBezTo>
                  <a:cubicBezTo>
                    <a:pt x="424" y="326"/>
                    <a:pt x="424" y="326"/>
                    <a:pt x="424" y="326"/>
                  </a:cubicBezTo>
                  <a:lnTo>
                    <a:pt x="74" y="0"/>
                  </a:lnTo>
                  <a:close/>
                </a:path>
              </a:pathLst>
            </a:custGeom>
            <a:solidFill>
              <a:srgbClr val="9AB2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13"/>
            <p:cNvSpPr>
              <a:spLocks/>
            </p:cNvSpPr>
            <p:nvPr/>
          </p:nvSpPr>
          <p:spPr bwMode="auto">
            <a:xfrm>
              <a:off x="4657571" y="3817065"/>
              <a:ext cx="2721269" cy="1799005"/>
            </a:xfrm>
            <a:custGeom>
              <a:avLst/>
              <a:gdLst>
                <a:gd name="T0" fmla="*/ 0 w 807"/>
                <a:gd name="T1" fmla="*/ 274 h 533"/>
                <a:gd name="T2" fmla="*/ 484 w 807"/>
                <a:gd name="T3" fmla="*/ 533 h 533"/>
                <a:gd name="T4" fmla="*/ 807 w 807"/>
                <a:gd name="T5" fmla="*/ 435 h 533"/>
                <a:gd name="T6" fmla="*/ 340 w 807"/>
                <a:gd name="T7" fmla="*/ 0 h 533"/>
                <a:gd name="T8" fmla="*/ 0 w 807"/>
                <a:gd name="T9" fmla="*/ 274 h 533"/>
              </a:gdLst>
              <a:ahLst/>
              <a:cxnLst>
                <a:cxn ang="0">
                  <a:pos x="T0" y="T1"/>
                </a:cxn>
                <a:cxn ang="0">
                  <a:pos x="T2" y="T3"/>
                </a:cxn>
                <a:cxn ang="0">
                  <a:pos x="T4" y="T5"/>
                </a:cxn>
                <a:cxn ang="0">
                  <a:pos x="T6" y="T7"/>
                </a:cxn>
                <a:cxn ang="0">
                  <a:pos x="T8" y="T9"/>
                </a:cxn>
              </a:cxnLst>
              <a:rect l="0" t="0" r="r" b="b"/>
              <a:pathLst>
                <a:path w="807" h="533">
                  <a:moveTo>
                    <a:pt x="0" y="274"/>
                  </a:moveTo>
                  <a:cubicBezTo>
                    <a:pt x="104" y="430"/>
                    <a:pt x="282" y="533"/>
                    <a:pt x="484" y="533"/>
                  </a:cubicBezTo>
                  <a:cubicBezTo>
                    <a:pt x="603" y="533"/>
                    <a:pt x="714" y="497"/>
                    <a:pt x="807" y="435"/>
                  </a:cubicBezTo>
                  <a:cubicBezTo>
                    <a:pt x="340" y="0"/>
                    <a:pt x="340" y="0"/>
                    <a:pt x="340" y="0"/>
                  </a:cubicBezTo>
                  <a:lnTo>
                    <a:pt x="0" y="274"/>
                  </a:lnTo>
                  <a:close/>
                </a:path>
              </a:pathLst>
            </a:custGeom>
            <a:solidFill>
              <a:srgbClr val="C3D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4"/>
            <p:cNvSpPr>
              <a:spLocks/>
            </p:cNvSpPr>
            <p:nvPr/>
          </p:nvSpPr>
          <p:spPr bwMode="auto">
            <a:xfrm>
              <a:off x="6056984" y="2238931"/>
              <a:ext cx="2205341" cy="2702723"/>
            </a:xfrm>
            <a:custGeom>
              <a:avLst/>
              <a:gdLst>
                <a:gd name="T0" fmla="*/ 654 w 654"/>
                <a:gd name="T1" fmla="*/ 365 h 801"/>
                <a:gd name="T2" fmla="*/ 505 w 654"/>
                <a:gd name="T3" fmla="*/ 0 h 801"/>
                <a:gd name="T4" fmla="*/ 0 w 654"/>
                <a:gd name="T5" fmla="*/ 409 h 801"/>
                <a:gd name="T6" fmla="*/ 421 w 654"/>
                <a:gd name="T7" fmla="*/ 801 h 801"/>
                <a:gd name="T8" fmla="*/ 654 w 654"/>
                <a:gd name="T9" fmla="*/ 365 h 801"/>
              </a:gdLst>
              <a:ahLst/>
              <a:cxnLst>
                <a:cxn ang="0">
                  <a:pos x="T0" y="T1"/>
                </a:cxn>
                <a:cxn ang="0">
                  <a:pos x="T2" y="T3"/>
                </a:cxn>
                <a:cxn ang="0">
                  <a:pos x="T4" y="T5"/>
                </a:cxn>
                <a:cxn ang="0">
                  <a:pos x="T6" y="T7"/>
                </a:cxn>
                <a:cxn ang="0">
                  <a:pos x="T8" y="T9"/>
                </a:cxn>
              </a:cxnLst>
              <a:rect l="0" t="0" r="r" b="b"/>
              <a:pathLst>
                <a:path w="654" h="801">
                  <a:moveTo>
                    <a:pt x="654" y="365"/>
                  </a:moveTo>
                  <a:cubicBezTo>
                    <a:pt x="654" y="223"/>
                    <a:pt x="597" y="94"/>
                    <a:pt x="505" y="0"/>
                  </a:cubicBezTo>
                  <a:cubicBezTo>
                    <a:pt x="0" y="409"/>
                    <a:pt x="0" y="409"/>
                    <a:pt x="0" y="409"/>
                  </a:cubicBezTo>
                  <a:cubicBezTo>
                    <a:pt x="421" y="801"/>
                    <a:pt x="421" y="801"/>
                    <a:pt x="421" y="801"/>
                  </a:cubicBezTo>
                  <a:cubicBezTo>
                    <a:pt x="561" y="707"/>
                    <a:pt x="654" y="547"/>
                    <a:pt x="654" y="365"/>
                  </a:cubicBezTo>
                  <a:close/>
                </a:path>
              </a:pathLst>
            </a:custGeom>
            <a:solidFill>
              <a:srgbClr val="9AB2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7" name="Oval 16"/>
          <p:cNvSpPr/>
          <p:nvPr/>
        </p:nvSpPr>
        <p:spPr>
          <a:xfrm>
            <a:off x="4128137" y="1303029"/>
            <a:ext cx="3812943" cy="3812943"/>
          </a:xfrm>
          <a:prstGeom prst="ellipse">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4595688" y="2708991"/>
            <a:ext cx="678391" cy="1015663"/>
          </a:xfrm>
          <a:prstGeom prst="rect">
            <a:avLst/>
          </a:prstGeom>
          <a:noFill/>
        </p:spPr>
        <p:txBody>
          <a:bodyPr wrap="none" rtlCol="0">
            <a:spAutoFit/>
          </a:bodyPr>
          <a:lstStyle/>
          <a:p>
            <a:r>
              <a:rPr lang="en-US" sz="6000" b="1" dirty="0">
                <a:solidFill>
                  <a:schemeClr val="bg1"/>
                </a:solidFill>
                <a:latin typeface="Adobe 楷体 Std R" panose="02020400000000000000" pitchFamily="18" charset="-122"/>
                <a:ea typeface="Adobe 楷体 Std R" panose="02020400000000000000" pitchFamily="18" charset="-122"/>
                <a:cs typeface="Open Sans" panose="020B0606030504020204" pitchFamily="34" charset="0"/>
              </a:rPr>
              <a:t>1</a:t>
            </a:r>
          </a:p>
        </p:txBody>
      </p:sp>
      <p:sp>
        <p:nvSpPr>
          <p:cNvPr id="19" name="TextBox 18"/>
          <p:cNvSpPr txBox="1"/>
          <p:nvPr/>
        </p:nvSpPr>
        <p:spPr>
          <a:xfrm>
            <a:off x="6990049" y="2730317"/>
            <a:ext cx="678391" cy="1015663"/>
          </a:xfrm>
          <a:prstGeom prst="rect">
            <a:avLst/>
          </a:prstGeom>
          <a:noFill/>
        </p:spPr>
        <p:txBody>
          <a:bodyPr wrap="none" rtlCol="0">
            <a:spAutoFit/>
          </a:bodyPr>
          <a:lstStyle/>
          <a:p>
            <a:r>
              <a:rPr lang="en-US" sz="6000" b="1" dirty="0">
                <a:solidFill>
                  <a:schemeClr val="bg1"/>
                </a:solidFill>
                <a:latin typeface="Adobe 楷体 Std R" panose="02020400000000000000" pitchFamily="18" charset="-122"/>
                <a:ea typeface="Adobe 楷体 Std R" panose="02020400000000000000" pitchFamily="18" charset="-122"/>
                <a:cs typeface="Open Sans" panose="020B0606030504020204" pitchFamily="34" charset="0"/>
              </a:rPr>
              <a:t>3</a:t>
            </a:r>
          </a:p>
        </p:txBody>
      </p:sp>
      <p:sp>
        <p:nvSpPr>
          <p:cNvPr id="20" name="TextBox 19"/>
          <p:cNvSpPr txBox="1"/>
          <p:nvPr/>
        </p:nvSpPr>
        <p:spPr>
          <a:xfrm>
            <a:off x="5694365" y="1560594"/>
            <a:ext cx="678391" cy="1015663"/>
          </a:xfrm>
          <a:prstGeom prst="rect">
            <a:avLst/>
          </a:prstGeom>
          <a:noFill/>
        </p:spPr>
        <p:txBody>
          <a:bodyPr wrap="none" rtlCol="0">
            <a:spAutoFit/>
          </a:bodyPr>
          <a:lstStyle/>
          <a:p>
            <a:r>
              <a:rPr lang="en-US" sz="6000" b="1" dirty="0">
                <a:solidFill>
                  <a:srgbClr val="E4A8B1"/>
                </a:solidFill>
                <a:latin typeface="Adobe 楷体 Std R" panose="02020400000000000000" pitchFamily="18" charset="-122"/>
                <a:ea typeface="Adobe 楷体 Std R" panose="02020400000000000000" pitchFamily="18" charset="-122"/>
                <a:cs typeface="Open Sans" panose="020B0606030504020204" pitchFamily="34" charset="0"/>
              </a:rPr>
              <a:t>2</a:t>
            </a:r>
          </a:p>
        </p:txBody>
      </p:sp>
      <p:sp>
        <p:nvSpPr>
          <p:cNvPr id="21" name="TextBox 20"/>
          <p:cNvSpPr txBox="1"/>
          <p:nvPr/>
        </p:nvSpPr>
        <p:spPr>
          <a:xfrm>
            <a:off x="5694364" y="3896929"/>
            <a:ext cx="678391" cy="1015663"/>
          </a:xfrm>
          <a:prstGeom prst="rect">
            <a:avLst/>
          </a:prstGeom>
          <a:noFill/>
        </p:spPr>
        <p:txBody>
          <a:bodyPr wrap="none" rtlCol="0">
            <a:spAutoFit/>
          </a:bodyPr>
          <a:lstStyle/>
          <a:p>
            <a:r>
              <a:rPr lang="en-US" sz="6000" b="1" dirty="0">
                <a:solidFill>
                  <a:srgbClr val="E4A8B1"/>
                </a:solidFill>
                <a:latin typeface="Adobe 楷体 Std R" panose="02020400000000000000" pitchFamily="18" charset="-122"/>
                <a:ea typeface="Adobe 楷体 Std R" panose="02020400000000000000" pitchFamily="18" charset="-122"/>
                <a:cs typeface="Open Sans" panose="020B0606030504020204" pitchFamily="34" charset="0"/>
              </a:rPr>
              <a:t>4</a:t>
            </a:r>
          </a:p>
        </p:txBody>
      </p:sp>
      <p:sp>
        <p:nvSpPr>
          <p:cNvPr id="2" name="文本框 1">
            <a:extLst>
              <a:ext uri="{FF2B5EF4-FFF2-40B4-BE49-F238E27FC236}">
                <a16:creationId xmlns:a16="http://schemas.microsoft.com/office/drawing/2014/main" id="{6AD64D93-65CB-4440-8BAC-82DC9FE715C3}"/>
              </a:ext>
            </a:extLst>
          </p:cNvPr>
          <p:cNvSpPr txBox="1"/>
          <p:nvPr/>
        </p:nvSpPr>
        <p:spPr>
          <a:xfrm>
            <a:off x="441129" y="408658"/>
            <a:ext cx="3602233" cy="400110"/>
          </a:xfrm>
          <a:prstGeom prst="rect">
            <a:avLst/>
          </a:prstGeom>
          <a:noFill/>
        </p:spPr>
        <p:txBody>
          <a:bodyPr wrap="square" rtlCol="0">
            <a:spAutoFit/>
          </a:bodyPr>
          <a:lstStyle/>
          <a:p>
            <a:r>
              <a:rPr lang="en-US" altLang="zh-CN" sz="2000" b="1" dirty="0">
                <a:solidFill>
                  <a:srgbClr val="F36219"/>
                </a:solidFill>
              </a:rPr>
              <a:t>Three </a:t>
            </a:r>
            <a:r>
              <a:rPr lang="zh-CN" altLang="en-US" sz="2000" b="1" dirty="0">
                <a:solidFill>
                  <a:srgbClr val="F36219"/>
                </a:solidFill>
              </a:rPr>
              <a:t>产品与服务</a:t>
            </a:r>
          </a:p>
        </p:txBody>
      </p:sp>
      <p:sp>
        <p:nvSpPr>
          <p:cNvPr id="3" name="文本框 2">
            <a:extLst>
              <a:ext uri="{FF2B5EF4-FFF2-40B4-BE49-F238E27FC236}">
                <a16:creationId xmlns:a16="http://schemas.microsoft.com/office/drawing/2014/main" id="{D88975C1-7288-43D3-B2D9-95F2EFCE237C}"/>
              </a:ext>
            </a:extLst>
          </p:cNvPr>
          <p:cNvSpPr txBox="1"/>
          <p:nvPr/>
        </p:nvSpPr>
        <p:spPr>
          <a:xfrm>
            <a:off x="739939" y="1739495"/>
            <a:ext cx="3427216" cy="1938992"/>
          </a:xfrm>
          <a:prstGeom prst="rect">
            <a:avLst/>
          </a:prstGeom>
          <a:noFill/>
        </p:spPr>
        <p:txBody>
          <a:bodyPr wrap="square" rtlCol="0">
            <a:spAutoFit/>
          </a:bodyPr>
          <a:lstStyle/>
          <a:p>
            <a:r>
              <a:rPr lang="zh-CN" altLang="en-US" sz="2400" spc="300" dirty="0">
                <a:solidFill>
                  <a:srgbClr val="000000"/>
                </a:solidFill>
                <a:latin typeface="等线" panose="020F0502020204030204"/>
                <a:ea typeface="等线" panose="02010600030101010101" pitchFamily="2" charset="-122"/>
              </a:rPr>
              <a:t>提供</a:t>
            </a:r>
            <a:r>
              <a:rPr kumimoji="0" lang="zh-CN" altLang="en-US" sz="2400" b="0" u="none" strike="noStrike" kern="1200" cap="none" spc="300" normalizeH="0" baseline="0" noProof="0" dirty="0">
                <a:ln>
                  <a:noFill/>
                </a:ln>
                <a:solidFill>
                  <a:srgbClr val="000000"/>
                </a:solidFill>
                <a:effectLst/>
                <a:uLnTx/>
                <a:uFillTx/>
                <a:latin typeface="等线" panose="020F0502020204030204"/>
                <a:ea typeface="等线" panose="02010600030101010101" pitchFamily="2" charset="-122"/>
                <a:cs typeface="+mn-cs"/>
              </a:rPr>
              <a:t>高校周边所有的餐厅及游玩地点（无论大小）的测评</a:t>
            </a:r>
            <a:r>
              <a:rPr lang="zh-CN" altLang="en-US" sz="2400" spc="300" dirty="0">
                <a:solidFill>
                  <a:srgbClr val="000000"/>
                </a:solidFill>
                <a:latin typeface="等线" panose="020F0502020204030204"/>
                <a:ea typeface="等线" panose="02010600030101010101" pitchFamily="2" charset="-122"/>
              </a:rPr>
              <a:t>，通过个性化差异化推荐，将商家推荐给用户</a:t>
            </a:r>
          </a:p>
        </p:txBody>
      </p:sp>
      <p:sp>
        <p:nvSpPr>
          <p:cNvPr id="4" name="文本框 3">
            <a:extLst>
              <a:ext uri="{FF2B5EF4-FFF2-40B4-BE49-F238E27FC236}">
                <a16:creationId xmlns:a16="http://schemas.microsoft.com/office/drawing/2014/main" id="{28F0BFB0-C93B-46EA-81C5-386A58D5E344}"/>
              </a:ext>
            </a:extLst>
          </p:cNvPr>
          <p:cNvSpPr txBox="1"/>
          <p:nvPr/>
        </p:nvSpPr>
        <p:spPr>
          <a:xfrm>
            <a:off x="6096000" y="250816"/>
            <a:ext cx="3427216" cy="830997"/>
          </a:xfrm>
          <a:prstGeom prst="rect">
            <a:avLst/>
          </a:prstGeom>
          <a:noFill/>
        </p:spPr>
        <p:txBody>
          <a:bodyPr wrap="square" rtlCol="0">
            <a:spAutoFit/>
          </a:bodyPr>
          <a:lstStyle/>
          <a:p>
            <a:r>
              <a:rPr lang="zh-CN" altLang="en-US" sz="2400" spc="300" dirty="0"/>
              <a:t>进行严格的学生认证，提高测评的真实性</a:t>
            </a:r>
            <a:endParaRPr lang="zh-CN" altLang="en-US" sz="2400" dirty="0"/>
          </a:p>
        </p:txBody>
      </p:sp>
      <p:sp>
        <p:nvSpPr>
          <p:cNvPr id="25" name="文本框 24">
            <a:extLst>
              <a:ext uri="{FF2B5EF4-FFF2-40B4-BE49-F238E27FC236}">
                <a16:creationId xmlns:a16="http://schemas.microsoft.com/office/drawing/2014/main" id="{3C5CD633-F1CB-4A5F-8FCC-DAC8DA95CBC3}"/>
              </a:ext>
            </a:extLst>
          </p:cNvPr>
          <p:cNvSpPr txBox="1"/>
          <p:nvPr/>
        </p:nvSpPr>
        <p:spPr>
          <a:xfrm>
            <a:off x="8343390" y="2524325"/>
            <a:ext cx="3617757" cy="2308324"/>
          </a:xfrm>
          <a:prstGeom prst="rect">
            <a:avLst/>
          </a:prstGeom>
          <a:noFill/>
        </p:spPr>
        <p:txBody>
          <a:bodyPr wrap="square" rtlCol="0">
            <a:spAutoFit/>
          </a:bodyPr>
          <a:lstStyle/>
          <a:p>
            <a:r>
              <a:rPr lang="zh-CN" altLang="en-US" sz="2400" spc="300" dirty="0"/>
              <a:t>提供统一的线上取票服务。节假日期间，人流量较高，实时显示排号情况，智能推荐餐厅，为用户提供良好的出行体验</a:t>
            </a:r>
            <a:endParaRPr lang="zh-CN" altLang="en-US" sz="2400" dirty="0"/>
          </a:p>
        </p:txBody>
      </p:sp>
    </p:spTree>
    <p:extLst>
      <p:ext uri="{BB962C8B-B14F-4D97-AF65-F5344CB8AC3E}">
        <p14:creationId xmlns:p14="http://schemas.microsoft.com/office/powerpoint/2010/main" val="2140603766"/>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fade">
                                      <p:cBhvr>
                                        <p:cTn id="17" dur="500"/>
                                        <p:tgtEl>
                                          <p:spTgt spid="2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3" grpId="0"/>
      <p:bldP spid="4" grpId="0"/>
      <p:bldP spid="2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2">
            <a:extLst>
              <a:ext uri="{FF2B5EF4-FFF2-40B4-BE49-F238E27FC236}">
                <a16:creationId xmlns:a16="http://schemas.microsoft.com/office/drawing/2014/main" id="{3E5B7F16-84B5-45A2-BFAD-2A9116C84B01}"/>
              </a:ext>
            </a:extLst>
          </p:cNvPr>
          <p:cNvSpPr/>
          <p:nvPr/>
        </p:nvSpPr>
        <p:spPr>
          <a:xfrm>
            <a:off x="0" y="-2194"/>
            <a:ext cx="12192000" cy="6860194"/>
          </a:xfrm>
          <a:prstGeom prst="rect">
            <a:avLst/>
          </a:prstGeom>
          <a:solidFill>
            <a:srgbClr val="E8F5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6">
            <a:extLst>
              <a:ext uri="{FF2B5EF4-FFF2-40B4-BE49-F238E27FC236}">
                <a16:creationId xmlns:a16="http://schemas.microsoft.com/office/drawing/2014/main" id="{37743A7E-B8F9-4967-A07E-0CFDE89CCD4F}"/>
              </a:ext>
            </a:extLst>
          </p:cNvPr>
          <p:cNvSpPr>
            <a:spLocks/>
          </p:cNvSpPr>
          <p:nvPr/>
        </p:nvSpPr>
        <p:spPr bwMode="auto">
          <a:xfrm>
            <a:off x="3175" y="0"/>
            <a:ext cx="9614101" cy="6421168"/>
          </a:xfrm>
          <a:custGeom>
            <a:avLst/>
            <a:gdLst>
              <a:gd name="T0" fmla="*/ 2971 w 2971"/>
              <a:gd name="T1" fmla="*/ 0 h 1983"/>
              <a:gd name="T2" fmla="*/ 0 w 2971"/>
              <a:gd name="T3" fmla="*/ 0 h 1983"/>
              <a:gd name="T4" fmla="*/ 0 w 2971"/>
              <a:gd name="T5" fmla="*/ 1983 h 1983"/>
              <a:gd name="T6" fmla="*/ 1410 w 2971"/>
              <a:gd name="T7" fmla="*/ 1389 h 1983"/>
              <a:gd name="T8" fmla="*/ 2200 w 2971"/>
              <a:gd name="T9" fmla="*/ 339 h 1983"/>
              <a:gd name="T10" fmla="*/ 2971 w 2971"/>
              <a:gd name="T11" fmla="*/ 0 h 1983"/>
            </a:gdLst>
            <a:ahLst/>
            <a:cxnLst>
              <a:cxn ang="0">
                <a:pos x="T0" y="T1"/>
              </a:cxn>
              <a:cxn ang="0">
                <a:pos x="T2" y="T3"/>
              </a:cxn>
              <a:cxn ang="0">
                <a:pos x="T4" y="T5"/>
              </a:cxn>
              <a:cxn ang="0">
                <a:pos x="T6" y="T7"/>
              </a:cxn>
              <a:cxn ang="0">
                <a:pos x="T8" y="T9"/>
              </a:cxn>
              <a:cxn ang="0">
                <a:pos x="T10" y="T11"/>
              </a:cxn>
            </a:cxnLst>
            <a:rect l="0" t="0" r="r" b="b"/>
            <a:pathLst>
              <a:path w="2971" h="1983">
                <a:moveTo>
                  <a:pt x="2971" y="0"/>
                </a:moveTo>
                <a:cubicBezTo>
                  <a:pt x="0" y="0"/>
                  <a:pt x="0" y="0"/>
                  <a:pt x="0" y="0"/>
                </a:cubicBezTo>
                <a:cubicBezTo>
                  <a:pt x="0" y="1983"/>
                  <a:pt x="0" y="1983"/>
                  <a:pt x="0" y="1983"/>
                </a:cubicBezTo>
                <a:cubicBezTo>
                  <a:pt x="303" y="1936"/>
                  <a:pt x="1022" y="1787"/>
                  <a:pt x="1410" y="1389"/>
                </a:cubicBezTo>
                <a:cubicBezTo>
                  <a:pt x="1791" y="997"/>
                  <a:pt x="1714" y="773"/>
                  <a:pt x="2200" y="339"/>
                </a:cubicBezTo>
                <a:cubicBezTo>
                  <a:pt x="2371" y="187"/>
                  <a:pt x="2663" y="49"/>
                  <a:pt x="2971" y="0"/>
                </a:cubicBezTo>
              </a:path>
            </a:pathLst>
          </a:custGeom>
          <a:solidFill>
            <a:srgbClr val="D0ED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22">
            <a:extLst>
              <a:ext uri="{FF2B5EF4-FFF2-40B4-BE49-F238E27FC236}">
                <a16:creationId xmlns:a16="http://schemas.microsoft.com/office/drawing/2014/main" id="{3423CEA2-885C-447E-83A0-F25986FF0E95}"/>
              </a:ext>
            </a:extLst>
          </p:cNvPr>
          <p:cNvSpPr>
            <a:spLocks/>
          </p:cNvSpPr>
          <p:nvPr/>
        </p:nvSpPr>
        <p:spPr bwMode="auto">
          <a:xfrm>
            <a:off x="3173" y="-3174"/>
            <a:ext cx="8222211" cy="6679745"/>
          </a:xfrm>
          <a:custGeom>
            <a:avLst/>
            <a:gdLst>
              <a:gd name="T0" fmla="*/ 2476 w 2476"/>
              <a:gd name="T1" fmla="*/ 0 h 2010"/>
              <a:gd name="T2" fmla="*/ 0 w 2476"/>
              <a:gd name="T3" fmla="*/ 0 h 2010"/>
              <a:gd name="T4" fmla="*/ 0 w 2476"/>
              <a:gd name="T5" fmla="*/ 2010 h 2010"/>
              <a:gd name="T6" fmla="*/ 1242 w 2476"/>
              <a:gd name="T7" fmla="*/ 1461 h 2010"/>
              <a:gd name="T8" fmla="*/ 1867 w 2476"/>
              <a:gd name="T9" fmla="*/ 439 h 2010"/>
              <a:gd name="T10" fmla="*/ 2476 w 2476"/>
              <a:gd name="T11" fmla="*/ 0 h 2010"/>
            </a:gdLst>
            <a:ahLst/>
            <a:cxnLst>
              <a:cxn ang="0">
                <a:pos x="T0" y="T1"/>
              </a:cxn>
              <a:cxn ang="0">
                <a:pos x="T2" y="T3"/>
              </a:cxn>
              <a:cxn ang="0">
                <a:pos x="T4" y="T5"/>
              </a:cxn>
              <a:cxn ang="0">
                <a:pos x="T6" y="T7"/>
              </a:cxn>
              <a:cxn ang="0">
                <a:pos x="T8" y="T9"/>
              </a:cxn>
              <a:cxn ang="0">
                <a:pos x="T10" y="T11"/>
              </a:cxn>
            </a:cxnLst>
            <a:rect l="0" t="0" r="r" b="b"/>
            <a:pathLst>
              <a:path w="2476" h="2010">
                <a:moveTo>
                  <a:pt x="2476" y="0"/>
                </a:moveTo>
                <a:cubicBezTo>
                  <a:pt x="2476" y="0"/>
                  <a:pt x="277" y="0"/>
                  <a:pt x="0" y="0"/>
                </a:cubicBezTo>
                <a:cubicBezTo>
                  <a:pt x="0" y="2010"/>
                  <a:pt x="0" y="2010"/>
                  <a:pt x="0" y="2010"/>
                </a:cubicBezTo>
                <a:cubicBezTo>
                  <a:pt x="0" y="2010"/>
                  <a:pt x="839" y="1919"/>
                  <a:pt x="1242" y="1461"/>
                </a:cubicBezTo>
                <a:cubicBezTo>
                  <a:pt x="1658" y="988"/>
                  <a:pt x="1519" y="903"/>
                  <a:pt x="1867" y="439"/>
                </a:cubicBezTo>
                <a:cubicBezTo>
                  <a:pt x="2042" y="207"/>
                  <a:pt x="2256" y="77"/>
                  <a:pt x="2476" y="0"/>
                </a:cubicBezTo>
              </a:path>
            </a:pathLst>
          </a:custGeom>
          <a:solidFill>
            <a:srgbClr val="FEAFC5">
              <a:alpha val="40000"/>
            </a:srgbClr>
          </a:solidFill>
          <a:ln>
            <a:noFill/>
          </a:ln>
        </p:spPr>
        <p:txBody>
          <a:bodyPr vert="horz" wrap="square" lIns="91440" tIns="45720" rIns="91440" bIns="45720" numCol="1" anchor="t" anchorCtr="0" compatLnSpc="1">
            <a:prstTxWarp prst="textNoShape">
              <a:avLst/>
            </a:prstTxWarp>
          </a:bodyPr>
          <a:lstStyle/>
          <a:p>
            <a:endParaRPr lang="en-US"/>
          </a:p>
        </p:txBody>
      </p:sp>
      <p:pic>
        <p:nvPicPr>
          <p:cNvPr id="23" name="图片占位符 10">
            <a:extLst>
              <a:ext uri="{FF2B5EF4-FFF2-40B4-BE49-F238E27FC236}">
                <a16:creationId xmlns:a16="http://schemas.microsoft.com/office/drawing/2014/main" id="{58E4EBBA-430B-4494-92E3-7C11EF46A460}"/>
              </a:ext>
            </a:extLst>
          </p:cNvPr>
          <p:cNvPicPr>
            <a:picLocks noChangeAspect="1"/>
          </p:cNvPicPr>
          <p:nvPr/>
        </p:nvPicPr>
        <p:blipFill>
          <a:blip r:embed="rId2" cstate="print">
            <a:extLst>
              <a:ext uri="{28A0092B-C50C-407E-A947-70E740481C1C}">
                <a14:useLocalDpi xmlns:a14="http://schemas.microsoft.com/office/drawing/2010/main" val="0"/>
              </a:ext>
            </a:extLst>
          </a:blip>
          <a:srcRect l="4621" r="4621"/>
          <a:stretch>
            <a:fillRect/>
          </a:stretch>
        </p:blipFill>
        <p:spPr>
          <a:xfrm>
            <a:off x="3174" y="-3174"/>
            <a:ext cx="7888093" cy="5794375"/>
          </a:xfrm>
          <a:custGeom>
            <a:avLst/>
            <a:gdLst>
              <a:gd name="connsiteX0" fmla="*/ 0 w 7888093"/>
              <a:gd name="connsiteY0" fmla="*/ 0 h 5794375"/>
              <a:gd name="connsiteX1" fmla="*/ 7888093 w 7888093"/>
              <a:gd name="connsiteY1" fmla="*/ 0 h 5794375"/>
              <a:gd name="connsiteX2" fmla="*/ 5693005 w 7888093"/>
              <a:gd name="connsiteY2" fmla="*/ 1569108 h 5794375"/>
              <a:gd name="connsiteX3" fmla="*/ 3433261 w 7888093"/>
              <a:gd name="connsiteY3" fmla="*/ 4645853 h 5794375"/>
              <a:gd name="connsiteX4" fmla="*/ 0 w 7888093"/>
              <a:gd name="connsiteY4" fmla="*/ 5794375 h 5794375"/>
              <a:gd name="connsiteX5" fmla="*/ 0 w 7888093"/>
              <a:gd name="connsiteY5" fmla="*/ 0 h 5794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888093" h="5794375">
                <a:moveTo>
                  <a:pt x="0" y="0"/>
                </a:moveTo>
                <a:lnTo>
                  <a:pt x="7888093" y="0"/>
                </a:lnTo>
                <a:cubicBezTo>
                  <a:pt x="7105750" y="362351"/>
                  <a:pt x="6358967" y="737643"/>
                  <a:pt x="5693005" y="1569108"/>
                </a:cubicBezTo>
                <a:cubicBezTo>
                  <a:pt x="4370780" y="3212627"/>
                  <a:pt x="4719925" y="3629977"/>
                  <a:pt x="3433261" y="4645853"/>
                </a:cubicBezTo>
                <a:cubicBezTo>
                  <a:pt x="2444016" y="5428789"/>
                  <a:pt x="523718" y="5726435"/>
                  <a:pt x="0" y="5794375"/>
                </a:cubicBezTo>
                <a:cubicBezTo>
                  <a:pt x="0" y="5794375"/>
                  <a:pt x="0" y="5794375"/>
                  <a:pt x="0" y="0"/>
                </a:cubicBezTo>
                <a:close/>
              </a:path>
            </a:pathLst>
          </a:custGeom>
        </p:spPr>
      </p:pic>
      <p:sp>
        <p:nvSpPr>
          <p:cNvPr id="24" name="Freeform 23">
            <a:extLst>
              <a:ext uri="{FF2B5EF4-FFF2-40B4-BE49-F238E27FC236}">
                <a16:creationId xmlns:a16="http://schemas.microsoft.com/office/drawing/2014/main" id="{45FB84B5-345B-4020-A618-98EBB962FDEF}"/>
              </a:ext>
            </a:extLst>
          </p:cNvPr>
          <p:cNvSpPr>
            <a:spLocks/>
          </p:cNvSpPr>
          <p:nvPr/>
        </p:nvSpPr>
        <p:spPr bwMode="auto">
          <a:xfrm>
            <a:off x="1" y="-3174"/>
            <a:ext cx="4927065" cy="5794375"/>
          </a:xfrm>
          <a:custGeom>
            <a:avLst/>
            <a:gdLst>
              <a:gd name="T0" fmla="*/ 1531 w 1531"/>
              <a:gd name="T1" fmla="*/ 0 h 1788"/>
              <a:gd name="T2" fmla="*/ 0 w 1531"/>
              <a:gd name="T3" fmla="*/ 0 h 1788"/>
              <a:gd name="T4" fmla="*/ 0 w 1531"/>
              <a:gd name="T5" fmla="*/ 1788 h 1788"/>
              <a:gd name="T6" fmla="*/ 563 w 1531"/>
              <a:gd name="T7" fmla="*/ 1491 h 1788"/>
              <a:gd name="T8" fmla="*/ 1169 w 1531"/>
              <a:gd name="T9" fmla="*/ 356 h 1788"/>
              <a:gd name="T10" fmla="*/ 1531 w 1531"/>
              <a:gd name="T11" fmla="*/ 0 h 1788"/>
            </a:gdLst>
            <a:ahLst/>
            <a:cxnLst>
              <a:cxn ang="0">
                <a:pos x="T0" y="T1"/>
              </a:cxn>
              <a:cxn ang="0">
                <a:pos x="T2" y="T3"/>
              </a:cxn>
              <a:cxn ang="0">
                <a:pos x="T4" y="T5"/>
              </a:cxn>
              <a:cxn ang="0">
                <a:pos x="T6" y="T7"/>
              </a:cxn>
              <a:cxn ang="0">
                <a:pos x="T8" y="T9"/>
              </a:cxn>
              <a:cxn ang="0">
                <a:pos x="T10" y="T11"/>
              </a:cxn>
            </a:cxnLst>
            <a:rect l="0" t="0" r="r" b="b"/>
            <a:pathLst>
              <a:path w="1531" h="1788">
                <a:moveTo>
                  <a:pt x="1531" y="0"/>
                </a:moveTo>
                <a:cubicBezTo>
                  <a:pt x="0" y="0"/>
                  <a:pt x="0" y="0"/>
                  <a:pt x="0" y="0"/>
                </a:cubicBezTo>
                <a:cubicBezTo>
                  <a:pt x="0" y="1788"/>
                  <a:pt x="0" y="1788"/>
                  <a:pt x="0" y="1788"/>
                </a:cubicBezTo>
                <a:cubicBezTo>
                  <a:pt x="110" y="1776"/>
                  <a:pt x="337" y="1724"/>
                  <a:pt x="563" y="1491"/>
                </a:cubicBezTo>
                <a:cubicBezTo>
                  <a:pt x="966" y="1077"/>
                  <a:pt x="768" y="865"/>
                  <a:pt x="1169" y="356"/>
                </a:cubicBezTo>
                <a:cubicBezTo>
                  <a:pt x="1275" y="221"/>
                  <a:pt x="1408" y="102"/>
                  <a:pt x="1531" y="0"/>
                </a:cubicBezTo>
              </a:path>
            </a:pathLst>
          </a:custGeom>
          <a:solidFill>
            <a:srgbClr val="F0E6ED">
              <a:alpha val="40000"/>
            </a:srgbClr>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18" name="Group 17"/>
          <p:cNvGrpSpPr/>
          <p:nvPr/>
        </p:nvGrpSpPr>
        <p:grpSpPr>
          <a:xfrm>
            <a:off x="2260125" y="1159196"/>
            <a:ext cx="4643832" cy="4484190"/>
            <a:chOff x="2948736" y="1476832"/>
            <a:chExt cx="4046453" cy="3907347"/>
          </a:xfrm>
        </p:grpSpPr>
        <p:sp>
          <p:nvSpPr>
            <p:cNvPr id="19" name="Oval 18"/>
            <p:cNvSpPr/>
            <p:nvPr/>
          </p:nvSpPr>
          <p:spPr>
            <a:xfrm>
              <a:off x="3046986" y="1476832"/>
              <a:ext cx="3837856" cy="3837857"/>
            </a:xfrm>
            <a:prstGeom prst="ellipse">
              <a:avLst/>
            </a:prstGeom>
            <a:solidFill>
              <a:srgbClr val="C0E7F5">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2948736" y="1645336"/>
              <a:ext cx="3738845" cy="3738843"/>
            </a:xfrm>
            <a:prstGeom prst="ellipse">
              <a:avLst/>
            </a:prstGeom>
            <a:solidFill>
              <a:srgbClr val="FEAFC5">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3256344" y="1645335"/>
              <a:ext cx="3738845" cy="3738843"/>
            </a:xfrm>
            <a:prstGeom prst="ellipse">
              <a:avLst/>
            </a:prstGeom>
            <a:solidFill>
              <a:srgbClr val="F0E6ED">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Title 1"/>
          <p:cNvSpPr txBox="1">
            <a:spLocks/>
          </p:cNvSpPr>
          <p:nvPr/>
        </p:nvSpPr>
        <p:spPr>
          <a:xfrm>
            <a:off x="2676643" y="3027424"/>
            <a:ext cx="3457775" cy="94111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dirty="0">
                <a:solidFill>
                  <a:schemeClr val="tx1">
                    <a:lumMod val="85000"/>
                    <a:lumOff val="15000"/>
                  </a:schemeClr>
                </a:solidFill>
                <a:latin typeface="Adobe 楷体 Std R" panose="02020400000000000000" pitchFamily="18" charset="-122"/>
                <a:ea typeface="Tangerine" panose="02000000000000000000" pitchFamily="2" charset="0"/>
              </a:rPr>
              <a:t>PART FOUR</a:t>
            </a:r>
          </a:p>
        </p:txBody>
      </p:sp>
      <p:sp>
        <p:nvSpPr>
          <p:cNvPr id="13" name="Oval 12"/>
          <p:cNvSpPr/>
          <p:nvPr/>
        </p:nvSpPr>
        <p:spPr>
          <a:xfrm>
            <a:off x="7960211" y="3665170"/>
            <a:ext cx="668434" cy="668434"/>
          </a:xfrm>
          <a:prstGeom prst="ellipse">
            <a:avLst/>
          </a:prstGeom>
          <a:solidFill>
            <a:srgbClr val="F0E6ED">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6925180" y="5027245"/>
            <a:ext cx="568496" cy="568496"/>
          </a:xfrm>
          <a:prstGeom prst="ellipse">
            <a:avLst/>
          </a:prstGeom>
          <a:solidFill>
            <a:srgbClr val="FEAFC5">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7424664" y="2868910"/>
            <a:ext cx="340844" cy="340844"/>
          </a:xfrm>
          <a:prstGeom prst="ellipse">
            <a:avLst/>
          </a:prstGeom>
          <a:solidFill>
            <a:srgbClr val="A2DDF3">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13">
            <a:extLst>
              <a:ext uri="{FF2B5EF4-FFF2-40B4-BE49-F238E27FC236}">
                <a16:creationId xmlns:a16="http://schemas.microsoft.com/office/drawing/2014/main" id="{060D2ABC-CF40-4097-910C-54B4712C3453}"/>
              </a:ext>
            </a:extLst>
          </p:cNvPr>
          <p:cNvSpPr txBox="1"/>
          <p:nvPr/>
        </p:nvSpPr>
        <p:spPr>
          <a:xfrm>
            <a:off x="6297660" y="2810917"/>
            <a:ext cx="4969396" cy="1200329"/>
          </a:xfrm>
          <a:prstGeom prst="rect">
            <a:avLst/>
          </a:prstGeom>
          <a:noFill/>
        </p:spPr>
        <p:txBody>
          <a:bodyPr wrap="square" rtlCol="0">
            <a:spAutoFit/>
          </a:bodyPr>
          <a:lstStyle/>
          <a:p>
            <a:pPr algn="r"/>
            <a:r>
              <a:rPr lang="zh-CN" altLang="en-US" sz="7200" dirty="0">
                <a:latin typeface="Adobe 楷体 Std R" panose="02020400000000000000" pitchFamily="18" charset="-122"/>
              </a:rPr>
              <a:t>品牌推广</a:t>
            </a:r>
            <a:endParaRPr lang="en-US" altLang="zh-CN" sz="7200" dirty="0">
              <a:latin typeface="Adobe 楷体 Std R" panose="02020400000000000000" pitchFamily="18" charset="-122"/>
            </a:endParaRPr>
          </a:p>
        </p:txBody>
      </p:sp>
    </p:spTree>
    <p:extLst>
      <p:ext uri="{BB962C8B-B14F-4D97-AF65-F5344CB8AC3E}">
        <p14:creationId xmlns:p14="http://schemas.microsoft.com/office/powerpoint/2010/main" val="2526686709"/>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5"/>
                                        </p:tgtEl>
                                        <p:attrNameLst>
                                          <p:attrName>style.visibility</p:attrName>
                                        </p:attrNameLst>
                                      </p:cBhvr>
                                      <p:to>
                                        <p:strVal val="visible"/>
                                      </p:to>
                                    </p:set>
                                    <p:anim calcmode="lin" valueType="num">
                                      <p:cBhvr additive="base">
                                        <p:cTn id="11" dur="500" fill="hold"/>
                                        <p:tgtEl>
                                          <p:spTgt spid="25"/>
                                        </p:tgtEl>
                                        <p:attrNameLst>
                                          <p:attrName>ppt_x</p:attrName>
                                        </p:attrNameLst>
                                      </p:cBhvr>
                                      <p:tavLst>
                                        <p:tav tm="0">
                                          <p:val>
                                            <p:strVal val="#ppt_x"/>
                                          </p:val>
                                        </p:tav>
                                        <p:tav tm="100000">
                                          <p:val>
                                            <p:strVal val="#ppt_x"/>
                                          </p:val>
                                        </p:tav>
                                      </p:tavLst>
                                    </p:anim>
                                    <p:anim calcmode="lin" valueType="num">
                                      <p:cBhvr additive="base">
                                        <p:cTn id="12"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2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2194"/>
            <a:ext cx="12192000" cy="6860194"/>
          </a:xfrm>
          <a:prstGeom prst="rect">
            <a:avLst/>
          </a:prstGeom>
          <a:solidFill>
            <a:srgbClr val="E8F5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Freeform 3"/>
          <p:cNvSpPr>
            <a:spLocks/>
          </p:cNvSpPr>
          <p:nvPr/>
        </p:nvSpPr>
        <p:spPr bwMode="auto">
          <a:xfrm>
            <a:off x="0" y="0"/>
            <a:ext cx="5643563" cy="6858000"/>
          </a:xfrm>
          <a:custGeom>
            <a:avLst/>
            <a:gdLst>
              <a:gd name="T0" fmla="*/ 1244 w 1698"/>
              <a:gd name="T1" fmla="*/ 0 h 2064"/>
              <a:gd name="T2" fmla="*/ 0 w 1698"/>
              <a:gd name="T3" fmla="*/ 0 h 2064"/>
              <a:gd name="T4" fmla="*/ 0 w 1698"/>
              <a:gd name="T5" fmla="*/ 1925 h 2064"/>
              <a:gd name="T6" fmla="*/ 549 w 1698"/>
              <a:gd name="T7" fmla="*/ 2064 h 2064"/>
              <a:gd name="T8" fmla="*/ 1698 w 1698"/>
              <a:gd name="T9" fmla="*/ 915 h 2064"/>
              <a:gd name="T10" fmla="*/ 1244 w 1698"/>
              <a:gd name="T11" fmla="*/ 0 h 2064"/>
            </a:gdLst>
            <a:ahLst/>
            <a:cxnLst>
              <a:cxn ang="0">
                <a:pos x="T0" y="T1"/>
              </a:cxn>
              <a:cxn ang="0">
                <a:pos x="T2" y="T3"/>
              </a:cxn>
              <a:cxn ang="0">
                <a:pos x="T4" y="T5"/>
              </a:cxn>
              <a:cxn ang="0">
                <a:pos x="T6" y="T7"/>
              </a:cxn>
              <a:cxn ang="0">
                <a:pos x="T8" y="T9"/>
              </a:cxn>
              <a:cxn ang="0">
                <a:pos x="T10" y="T11"/>
              </a:cxn>
            </a:cxnLst>
            <a:rect l="0" t="0" r="r" b="b"/>
            <a:pathLst>
              <a:path w="1698" h="2064">
                <a:moveTo>
                  <a:pt x="1244" y="0"/>
                </a:moveTo>
                <a:cubicBezTo>
                  <a:pt x="0" y="0"/>
                  <a:pt x="0" y="0"/>
                  <a:pt x="0" y="0"/>
                </a:cubicBezTo>
                <a:cubicBezTo>
                  <a:pt x="0" y="1925"/>
                  <a:pt x="0" y="1925"/>
                  <a:pt x="0" y="1925"/>
                </a:cubicBezTo>
                <a:cubicBezTo>
                  <a:pt x="163" y="2013"/>
                  <a:pt x="350" y="2064"/>
                  <a:pt x="549" y="2064"/>
                </a:cubicBezTo>
                <a:cubicBezTo>
                  <a:pt x="1184" y="2064"/>
                  <a:pt x="1698" y="1550"/>
                  <a:pt x="1698" y="915"/>
                </a:cubicBezTo>
                <a:cubicBezTo>
                  <a:pt x="1698" y="542"/>
                  <a:pt x="1520" y="210"/>
                  <a:pt x="1244" y="0"/>
                </a:cubicBezTo>
              </a:path>
            </a:pathLst>
          </a:custGeom>
          <a:solidFill>
            <a:srgbClr val="A2DDF3">
              <a:alpha val="25098"/>
            </a:srgb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 name="Freeform 37"/>
          <p:cNvSpPr>
            <a:spLocks/>
          </p:cNvSpPr>
          <p:nvPr/>
        </p:nvSpPr>
        <p:spPr bwMode="auto">
          <a:xfrm>
            <a:off x="0" y="-1"/>
            <a:ext cx="4937050" cy="6852631"/>
          </a:xfrm>
          <a:custGeom>
            <a:avLst/>
            <a:gdLst>
              <a:gd name="T0" fmla="*/ 959 w 1560"/>
              <a:gd name="T1" fmla="*/ 0 h 2164"/>
              <a:gd name="T2" fmla="*/ 0 w 1560"/>
              <a:gd name="T3" fmla="*/ 0 h 2164"/>
              <a:gd name="T4" fmla="*/ 0 w 1560"/>
              <a:gd name="T5" fmla="*/ 2164 h 2164"/>
              <a:gd name="T6" fmla="*/ 852 w 1560"/>
              <a:gd name="T7" fmla="*/ 2164 h 2164"/>
              <a:gd name="T8" fmla="*/ 1560 w 1560"/>
              <a:gd name="T9" fmla="*/ 1054 h 2164"/>
              <a:gd name="T10" fmla="*/ 959 w 1560"/>
              <a:gd name="T11" fmla="*/ 0 h 2164"/>
            </a:gdLst>
            <a:ahLst/>
            <a:cxnLst>
              <a:cxn ang="0">
                <a:pos x="T0" y="T1"/>
              </a:cxn>
              <a:cxn ang="0">
                <a:pos x="T2" y="T3"/>
              </a:cxn>
              <a:cxn ang="0">
                <a:pos x="T4" y="T5"/>
              </a:cxn>
              <a:cxn ang="0">
                <a:pos x="T6" y="T7"/>
              </a:cxn>
              <a:cxn ang="0">
                <a:pos x="T8" y="T9"/>
              </a:cxn>
              <a:cxn ang="0">
                <a:pos x="T10" y="T11"/>
              </a:cxn>
            </a:cxnLst>
            <a:rect l="0" t="0" r="r" b="b"/>
            <a:pathLst>
              <a:path w="1560" h="2164">
                <a:moveTo>
                  <a:pt x="959" y="0"/>
                </a:moveTo>
                <a:cubicBezTo>
                  <a:pt x="0" y="0"/>
                  <a:pt x="0" y="0"/>
                  <a:pt x="0" y="0"/>
                </a:cubicBezTo>
                <a:cubicBezTo>
                  <a:pt x="0" y="2164"/>
                  <a:pt x="0" y="2164"/>
                  <a:pt x="0" y="2164"/>
                </a:cubicBezTo>
                <a:cubicBezTo>
                  <a:pt x="852" y="2164"/>
                  <a:pt x="852" y="2164"/>
                  <a:pt x="852" y="2164"/>
                </a:cubicBezTo>
                <a:cubicBezTo>
                  <a:pt x="1270" y="1969"/>
                  <a:pt x="1560" y="1545"/>
                  <a:pt x="1560" y="1054"/>
                </a:cubicBezTo>
                <a:cubicBezTo>
                  <a:pt x="1560" y="605"/>
                  <a:pt x="1319" y="213"/>
                  <a:pt x="959" y="0"/>
                </a:cubicBezTo>
              </a:path>
            </a:pathLst>
          </a:custGeom>
          <a:solidFill>
            <a:srgbClr val="E4A8B1"/>
          </a:solidFill>
          <a:ln>
            <a:noFill/>
          </a:ln>
        </p:spPr>
        <p:txBody>
          <a:bodyPr vert="horz" wrap="square" lIns="91440" tIns="45720" rIns="91440" bIns="45720" numCol="1" anchor="t" anchorCtr="0" compatLnSpc="1">
            <a:prstTxWarp prst="textNoShape">
              <a:avLst/>
            </a:prstTxWarp>
          </a:bodyPr>
          <a:lstStyle/>
          <a:p>
            <a:endParaRPr lang="en-US"/>
          </a:p>
        </p:txBody>
      </p:sp>
      <p:sp>
        <p:nvSpPr>
          <p:cNvPr id="6" name="Freeform 42"/>
          <p:cNvSpPr>
            <a:spLocks/>
          </p:cNvSpPr>
          <p:nvPr/>
        </p:nvSpPr>
        <p:spPr bwMode="auto">
          <a:xfrm>
            <a:off x="0" y="-2194"/>
            <a:ext cx="5318125" cy="6854825"/>
          </a:xfrm>
          <a:custGeom>
            <a:avLst/>
            <a:gdLst>
              <a:gd name="T0" fmla="*/ 493 w 1628"/>
              <a:gd name="T1" fmla="*/ 0 h 2099"/>
              <a:gd name="T2" fmla="*/ 0 w 1628"/>
              <a:gd name="T3" fmla="*/ 112 h 2099"/>
              <a:gd name="T4" fmla="*/ 0 w 1628"/>
              <a:gd name="T5" fmla="*/ 2099 h 2099"/>
              <a:gd name="T6" fmla="*/ 1092 w 1628"/>
              <a:gd name="T7" fmla="*/ 2099 h 2099"/>
              <a:gd name="T8" fmla="*/ 1628 w 1628"/>
              <a:gd name="T9" fmla="*/ 1135 h 2099"/>
              <a:gd name="T10" fmla="*/ 493 w 1628"/>
              <a:gd name="T11" fmla="*/ 0 h 2099"/>
            </a:gdLst>
            <a:ahLst/>
            <a:cxnLst>
              <a:cxn ang="0">
                <a:pos x="T0" y="T1"/>
              </a:cxn>
              <a:cxn ang="0">
                <a:pos x="T2" y="T3"/>
              </a:cxn>
              <a:cxn ang="0">
                <a:pos x="T4" y="T5"/>
              </a:cxn>
              <a:cxn ang="0">
                <a:pos x="T6" y="T7"/>
              </a:cxn>
              <a:cxn ang="0">
                <a:pos x="T8" y="T9"/>
              </a:cxn>
              <a:cxn ang="0">
                <a:pos x="T10" y="T11"/>
              </a:cxn>
            </a:cxnLst>
            <a:rect l="0" t="0" r="r" b="b"/>
            <a:pathLst>
              <a:path w="1628" h="2099">
                <a:moveTo>
                  <a:pt x="493" y="0"/>
                </a:moveTo>
                <a:cubicBezTo>
                  <a:pt x="316" y="0"/>
                  <a:pt x="149" y="40"/>
                  <a:pt x="0" y="112"/>
                </a:cubicBezTo>
                <a:cubicBezTo>
                  <a:pt x="0" y="2099"/>
                  <a:pt x="0" y="2099"/>
                  <a:pt x="0" y="2099"/>
                </a:cubicBezTo>
                <a:cubicBezTo>
                  <a:pt x="1092" y="2099"/>
                  <a:pt x="1092" y="2099"/>
                  <a:pt x="1092" y="2099"/>
                </a:cubicBezTo>
                <a:cubicBezTo>
                  <a:pt x="1414" y="1899"/>
                  <a:pt x="1628" y="1542"/>
                  <a:pt x="1628" y="1135"/>
                </a:cubicBezTo>
                <a:cubicBezTo>
                  <a:pt x="1628" y="508"/>
                  <a:pt x="1120" y="0"/>
                  <a:pt x="493" y="0"/>
                </a:cubicBezTo>
              </a:path>
            </a:pathLst>
          </a:custGeom>
          <a:solidFill>
            <a:srgbClr val="E4A8B1">
              <a:alpha val="40000"/>
            </a:srgbClr>
          </a:solidFill>
          <a:ln>
            <a:noFill/>
          </a:ln>
        </p:spPr>
        <p:txBody>
          <a:bodyPr vert="horz" wrap="square" lIns="91440" tIns="45720" rIns="91440" bIns="45720" numCol="1" anchor="t" anchorCtr="0" compatLnSpc="1">
            <a:prstTxWarp prst="textNoShape">
              <a:avLst/>
            </a:prstTxWarp>
          </a:bodyPr>
          <a:lstStyle/>
          <a:p>
            <a:endParaRPr lang="en-US"/>
          </a:p>
        </p:txBody>
      </p:sp>
      <p:pic>
        <p:nvPicPr>
          <p:cNvPr id="13" name="图片占位符 12">
            <a:extLst>
              <a:ext uri="{FF2B5EF4-FFF2-40B4-BE49-F238E27FC236}">
                <a16:creationId xmlns:a16="http://schemas.microsoft.com/office/drawing/2014/main" id="{EA584E07-57C4-4DE0-BB40-B48AF522A887}"/>
              </a:ext>
            </a:extLst>
          </p:cNvPr>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l="28156" r="28156"/>
          <a:stretch>
            <a:fillRect/>
          </a:stretch>
        </p:blipFill>
        <p:spPr/>
      </p:pic>
      <p:sp>
        <p:nvSpPr>
          <p:cNvPr id="7" name="TextBox 12">
            <a:extLst>
              <a:ext uri="{FF2B5EF4-FFF2-40B4-BE49-F238E27FC236}">
                <a16:creationId xmlns:a16="http://schemas.microsoft.com/office/drawing/2014/main" id="{C04B28E2-59A6-476C-9B22-6AD0BFDCC68E}"/>
              </a:ext>
            </a:extLst>
          </p:cNvPr>
          <p:cNvSpPr txBox="1"/>
          <p:nvPr/>
        </p:nvSpPr>
        <p:spPr>
          <a:xfrm>
            <a:off x="6623607" y="420508"/>
            <a:ext cx="2867170" cy="938719"/>
          </a:xfrm>
          <a:prstGeom prst="rect">
            <a:avLst/>
          </a:prstGeom>
          <a:noFill/>
        </p:spPr>
        <p:txBody>
          <a:bodyPr wrap="square" rtlCol="0">
            <a:spAutoFit/>
          </a:bodyPr>
          <a:lstStyle/>
          <a:p>
            <a:pPr algn="ctr"/>
            <a:r>
              <a:rPr lang="zh-CN" altLang="en-US" sz="5500" i="1" dirty="0">
                <a:latin typeface="Adobe 楷体 Std R" panose="02020400000000000000" pitchFamily="18" charset="-122"/>
                <a:ea typeface="Adobe 楷体 Std R" panose="02020400000000000000" pitchFamily="18" charset="-122"/>
                <a:cs typeface="Open Sans" panose="020B0606030504020204" pitchFamily="34" charset="0"/>
              </a:rPr>
              <a:t>目录</a:t>
            </a:r>
            <a:endParaRPr lang="en-US" sz="5500" i="1" dirty="0">
              <a:latin typeface="Adobe 楷体 Std R" panose="02020400000000000000" pitchFamily="18" charset="-122"/>
              <a:ea typeface="Adobe 楷体 Std R" panose="02020400000000000000" pitchFamily="18" charset="-122"/>
              <a:cs typeface="Open Sans" panose="020B0606030504020204" pitchFamily="34" charset="0"/>
            </a:endParaRPr>
          </a:p>
        </p:txBody>
      </p:sp>
      <p:grpSp>
        <p:nvGrpSpPr>
          <p:cNvPr id="22" name="组合 21">
            <a:extLst>
              <a:ext uri="{FF2B5EF4-FFF2-40B4-BE49-F238E27FC236}">
                <a16:creationId xmlns:a16="http://schemas.microsoft.com/office/drawing/2014/main" id="{B91A4044-4BAB-47A4-89A9-C7DFEB3B4296}"/>
              </a:ext>
            </a:extLst>
          </p:cNvPr>
          <p:cNvGrpSpPr/>
          <p:nvPr/>
        </p:nvGrpSpPr>
        <p:grpSpPr>
          <a:xfrm>
            <a:off x="6142237" y="1619855"/>
            <a:ext cx="881460" cy="800100"/>
            <a:chOff x="6352956" y="1864436"/>
            <a:chExt cx="881460" cy="800100"/>
          </a:xfrm>
        </p:grpSpPr>
        <p:sp>
          <p:nvSpPr>
            <p:cNvPr id="21" name="Oval 15">
              <a:extLst>
                <a:ext uri="{FF2B5EF4-FFF2-40B4-BE49-F238E27FC236}">
                  <a16:creationId xmlns:a16="http://schemas.microsoft.com/office/drawing/2014/main" id="{CD6DF859-AF84-4141-A4A1-AC4C64E3A8D4}"/>
                </a:ext>
              </a:extLst>
            </p:cNvPr>
            <p:cNvSpPr>
              <a:spLocks noChangeArrowheads="1"/>
            </p:cNvSpPr>
            <p:nvPr/>
          </p:nvSpPr>
          <p:spPr bwMode="auto">
            <a:xfrm>
              <a:off x="6434316" y="1864436"/>
              <a:ext cx="800100" cy="800100"/>
            </a:xfrm>
            <a:prstGeom prst="ellipse">
              <a:avLst/>
            </a:prstGeom>
            <a:solidFill>
              <a:srgbClr val="FEAFC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Oval 15">
              <a:extLst>
                <a:ext uri="{FF2B5EF4-FFF2-40B4-BE49-F238E27FC236}">
                  <a16:creationId xmlns:a16="http://schemas.microsoft.com/office/drawing/2014/main" id="{20A5D6F0-63AF-44FE-9070-31346078E1B8}"/>
                </a:ext>
              </a:extLst>
            </p:cNvPr>
            <p:cNvSpPr>
              <a:spLocks noChangeArrowheads="1"/>
            </p:cNvSpPr>
            <p:nvPr/>
          </p:nvSpPr>
          <p:spPr bwMode="auto">
            <a:xfrm>
              <a:off x="6352956" y="1864436"/>
              <a:ext cx="800100" cy="800100"/>
            </a:xfrm>
            <a:prstGeom prst="ellipse">
              <a:avLst/>
            </a:prstGeom>
            <a:noFill/>
            <a:ln w="19050">
              <a:solidFill>
                <a:srgbClr val="82D3EC"/>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TextBox 30">
              <a:extLst>
                <a:ext uri="{FF2B5EF4-FFF2-40B4-BE49-F238E27FC236}">
                  <a16:creationId xmlns:a16="http://schemas.microsoft.com/office/drawing/2014/main" id="{B3224BE1-25DE-4B78-9E1A-28A8B1177070}"/>
                </a:ext>
              </a:extLst>
            </p:cNvPr>
            <p:cNvSpPr txBox="1"/>
            <p:nvPr/>
          </p:nvSpPr>
          <p:spPr>
            <a:xfrm>
              <a:off x="6545257" y="2002876"/>
              <a:ext cx="415498" cy="523220"/>
            </a:xfrm>
            <a:prstGeom prst="rect">
              <a:avLst/>
            </a:prstGeom>
            <a:noFill/>
          </p:spPr>
          <p:txBody>
            <a:bodyPr wrap="square" rtlCol="0">
              <a:spAutoFit/>
            </a:bodyPr>
            <a:lstStyle/>
            <a:p>
              <a:pPr algn="ctr"/>
              <a:r>
                <a:rPr lang="en-US" sz="2800" b="1" dirty="0">
                  <a:solidFill>
                    <a:schemeClr val="bg1"/>
                  </a:solidFill>
                  <a:latin typeface="Adobe 楷体 Std R" panose="02020400000000000000" pitchFamily="18" charset="-122"/>
                  <a:ea typeface="Adobe 楷体 Std R" panose="02020400000000000000" pitchFamily="18" charset="-122"/>
                  <a:cs typeface="Open Sans" panose="020B0606030504020204" pitchFamily="34" charset="0"/>
                </a:rPr>
                <a:t>1</a:t>
              </a:r>
            </a:p>
          </p:txBody>
        </p:sp>
      </p:grpSp>
      <p:grpSp>
        <p:nvGrpSpPr>
          <p:cNvPr id="23" name="组合 22">
            <a:extLst>
              <a:ext uri="{FF2B5EF4-FFF2-40B4-BE49-F238E27FC236}">
                <a16:creationId xmlns:a16="http://schemas.microsoft.com/office/drawing/2014/main" id="{CA8F4270-D05F-4C63-8963-98C1A7849E4F}"/>
              </a:ext>
            </a:extLst>
          </p:cNvPr>
          <p:cNvGrpSpPr/>
          <p:nvPr/>
        </p:nvGrpSpPr>
        <p:grpSpPr>
          <a:xfrm>
            <a:off x="6182917" y="2895223"/>
            <a:ext cx="881460" cy="800100"/>
            <a:chOff x="6352956" y="1864436"/>
            <a:chExt cx="881460" cy="800100"/>
          </a:xfrm>
        </p:grpSpPr>
        <p:sp>
          <p:nvSpPr>
            <p:cNvPr id="24" name="Oval 15">
              <a:extLst>
                <a:ext uri="{FF2B5EF4-FFF2-40B4-BE49-F238E27FC236}">
                  <a16:creationId xmlns:a16="http://schemas.microsoft.com/office/drawing/2014/main" id="{072F676F-FFBF-44AD-8212-50AE270222A5}"/>
                </a:ext>
              </a:extLst>
            </p:cNvPr>
            <p:cNvSpPr>
              <a:spLocks noChangeArrowheads="1"/>
            </p:cNvSpPr>
            <p:nvPr/>
          </p:nvSpPr>
          <p:spPr bwMode="auto">
            <a:xfrm>
              <a:off x="6434316" y="1864436"/>
              <a:ext cx="800100" cy="800100"/>
            </a:xfrm>
            <a:prstGeom prst="ellipse">
              <a:avLst/>
            </a:prstGeom>
            <a:solidFill>
              <a:srgbClr val="FEAFC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5" name="Oval 15">
              <a:extLst>
                <a:ext uri="{FF2B5EF4-FFF2-40B4-BE49-F238E27FC236}">
                  <a16:creationId xmlns:a16="http://schemas.microsoft.com/office/drawing/2014/main" id="{CA2B8872-D06F-419C-9802-D197221F8E2E}"/>
                </a:ext>
              </a:extLst>
            </p:cNvPr>
            <p:cNvSpPr>
              <a:spLocks noChangeArrowheads="1"/>
            </p:cNvSpPr>
            <p:nvPr/>
          </p:nvSpPr>
          <p:spPr bwMode="auto">
            <a:xfrm>
              <a:off x="6352956" y="1864436"/>
              <a:ext cx="800100" cy="800100"/>
            </a:xfrm>
            <a:prstGeom prst="ellipse">
              <a:avLst/>
            </a:prstGeom>
            <a:noFill/>
            <a:ln w="19050">
              <a:solidFill>
                <a:srgbClr val="82D3EC"/>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 name="TextBox 30">
              <a:extLst>
                <a:ext uri="{FF2B5EF4-FFF2-40B4-BE49-F238E27FC236}">
                  <a16:creationId xmlns:a16="http://schemas.microsoft.com/office/drawing/2014/main" id="{D3D72198-C1AE-4A4E-B99F-9CC86BEB27C3}"/>
                </a:ext>
              </a:extLst>
            </p:cNvPr>
            <p:cNvSpPr txBox="1"/>
            <p:nvPr/>
          </p:nvSpPr>
          <p:spPr>
            <a:xfrm>
              <a:off x="6545257" y="2002876"/>
              <a:ext cx="415498" cy="523220"/>
            </a:xfrm>
            <a:prstGeom prst="rect">
              <a:avLst/>
            </a:prstGeom>
            <a:noFill/>
          </p:spPr>
          <p:txBody>
            <a:bodyPr wrap="square" rtlCol="0">
              <a:spAutoFit/>
            </a:bodyPr>
            <a:lstStyle/>
            <a:p>
              <a:pPr algn="ctr"/>
              <a:r>
                <a:rPr lang="en-US" altLang="zh-CN" sz="2800" b="1" dirty="0">
                  <a:solidFill>
                    <a:schemeClr val="bg1"/>
                  </a:solidFill>
                  <a:latin typeface="Adobe 楷体 Std R" panose="02020400000000000000" pitchFamily="18" charset="-122"/>
                  <a:ea typeface="Adobe 楷体 Std R" panose="02020400000000000000" pitchFamily="18" charset="-122"/>
                  <a:cs typeface="Open Sans" panose="020B0606030504020204" pitchFamily="34" charset="0"/>
                </a:rPr>
                <a:t>2</a:t>
              </a:r>
              <a:endParaRPr lang="en-US" sz="2800" b="1" dirty="0">
                <a:solidFill>
                  <a:schemeClr val="bg1"/>
                </a:solidFill>
                <a:latin typeface="Adobe 楷体 Std R" panose="02020400000000000000" pitchFamily="18" charset="-122"/>
                <a:ea typeface="Adobe 楷体 Std R" panose="02020400000000000000" pitchFamily="18" charset="-122"/>
                <a:cs typeface="Open Sans" panose="020B0606030504020204" pitchFamily="34" charset="0"/>
              </a:endParaRPr>
            </a:p>
          </p:txBody>
        </p:sp>
      </p:grpSp>
      <p:sp>
        <p:nvSpPr>
          <p:cNvPr id="28" name="TextBox 36">
            <a:extLst>
              <a:ext uri="{FF2B5EF4-FFF2-40B4-BE49-F238E27FC236}">
                <a16:creationId xmlns:a16="http://schemas.microsoft.com/office/drawing/2014/main" id="{DE87E67F-E06F-410E-9D79-6AD352AC055E}"/>
              </a:ext>
            </a:extLst>
          </p:cNvPr>
          <p:cNvSpPr txBox="1"/>
          <p:nvPr/>
        </p:nvSpPr>
        <p:spPr>
          <a:xfrm>
            <a:off x="8007592" y="1619855"/>
            <a:ext cx="2456031" cy="707886"/>
          </a:xfrm>
          <a:prstGeom prst="rect">
            <a:avLst/>
          </a:prstGeom>
          <a:noFill/>
        </p:spPr>
        <p:txBody>
          <a:bodyPr wrap="square" rtlCol="0">
            <a:spAutoFit/>
          </a:bodyPr>
          <a:lstStyle/>
          <a:p>
            <a:r>
              <a:rPr lang="zh-CN" altLang="en-US" sz="4000" dirty="0">
                <a:latin typeface="Adobe 楷体 Std R" panose="02020400000000000000" pitchFamily="18" charset="-122"/>
              </a:rPr>
              <a:t>项目简介</a:t>
            </a:r>
            <a:endParaRPr lang="en-US" sz="4000" dirty="0">
              <a:latin typeface="Adobe 楷体 Std R" panose="02020400000000000000" pitchFamily="18" charset="-122"/>
            </a:endParaRPr>
          </a:p>
        </p:txBody>
      </p:sp>
      <p:sp>
        <p:nvSpPr>
          <p:cNvPr id="30" name="TextBox 36">
            <a:extLst>
              <a:ext uri="{FF2B5EF4-FFF2-40B4-BE49-F238E27FC236}">
                <a16:creationId xmlns:a16="http://schemas.microsoft.com/office/drawing/2014/main" id="{77353575-743B-4F10-8BA5-2091F26D1989}"/>
              </a:ext>
            </a:extLst>
          </p:cNvPr>
          <p:cNvSpPr txBox="1"/>
          <p:nvPr/>
        </p:nvSpPr>
        <p:spPr>
          <a:xfrm>
            <a:off x="8007591" y="2848997"/>
            <a:ext cx="2772169" cy="707886"/>
          </a:xfrm>
          <a:prstGeom prst="rect">
            <a:avLst/>
          </a:prstGeom>
          <a:noFill/>
        </p:spPr>
        <p:txBody>
          <a:bodyPr wrap="square" rtlCol="0">
            <a:spAutoFit/>
          </a:bodyPr>
          <a:lstStyle/>
          <a:p>
            <a:r>
              <a:rPr lang="zh-CN" altLang="en-US" sz="4000" dirty="0">
                <a:latin typeface="Adobe 楷体 Std R" panose="02020400000000000000" pitchFamily="18" charset="-122"/>
              </a:rPr>
              <a:t>行业与市场</a:t>
            </a:r>
            <a:endParaRPr lang="en-US" sz="4000" dirty="0">
              <a:latin typeface="Adobe 楷体 Std R" panose="02020400000000000000" pitchFamily="18" charset="-122"/>
            </a:endParaRPr>
          </a:p>
        </p:txBody>
      </p:sp>
      <p:grpSp>
        <p:nvGrpSpPr>
          <p:cNvPr id="31" name="组合 30">
            <a:extLst>
              <a:ext uri="{FF2B5EF4-FFF2-40B4-BE49-F238E27FC236}">
                <a16:creationId xmlns:a16="http://schemas.microsoft.com/office/drawing/2014/main" id="{CD68FE2C-9116-432E-9105-2E9F0769F060}"/>
              </a:ext>
            </a:extLst>
          </p:cNvPr>
          <p:cNvGrpSpPr/>
          <p:nvPr/>
        </p:nvGrpSpPr>
        <p:grpSpPr>
          <a:xfrm>
            <a:off x="6193450" y="4170591"/>
            <a:ext cx="881460" cy="800100"/>
            <a:chOff x="6352956" y="1864436"/>
            <a:chExt cx="881460" cy="800100"/>
          </a:xfrm>
        </p:grpSpPr>
        <p:sp>
          <p:nvSpPr>
            <p:cNvPr id="32" name="Oval 15">
              <a:extLst>
                <a:ext uri="{FF2B5EF4-FFF2-40B4-BE49-F238E27FC236}">
                  <a16:creationId xmlns:a16="http://schemas.microsoft.com/office/drawing/2014/main" id="{7EA85622-AB1A-4233-B6F5-9D7FDE30450F}"/>
                </a:ext>
              </a:extLst>
            </p:cNvPr>
            <p:cNvSpPr>
              <a:spLocks noChangeArrowheads="1"/>
            </p:cNvSpPr>
            <p:nvPr/>
          </p:nvSpPr>
          <p:spPr bwMode="auto">
            <a:xfrm>
              <a:off x="6434316" y="1864436"/>
              <a:ext cx="800100" cy="800100"/>
            </a:xfrm>
            <a:prstGeom prst="ellipse">
              <a:avLst/>
            </a:prstGeom>
            <a:solidFill>
              <a:srgbClr val="FEAFC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3" name="Oval 15">
              <a:extLst>
                <a:ext uri="{FF2B5EF4-FFF2-40B4-BE49-F238E27FC236}">
                  <a16:creationId xmlns:a16="http://schemas.microsoft.com/office/drawing/2014/main" id="{75DDDE8E-24B1-4B60-BC69-66CBF86734E2}"/>
                </a:ext>
              </a:extLst>
            </p:cNvPr>
            <p:cNvSpPr>
              <a:spLocks noChangeArrowheads="1"/>
            </p:cNvSpPr>
            <p:nvPr/>
          </p:nvSpPr>
          <p:spPr bwMode="auto">
            <a:xfrm>
              <a:off x="6352956" y="1864436"/>
              <a:ext cx="800100" cy="800100"/>
            </a:xfrm>
            <a:prstGeom prst="ellipse">
              <a:avLst/>
            </a:prstGeom>
            <a:noFill/>
            <a:ln w="19050">
              <a:solidFill>
                <a:srgbClr val="82D3EC"/>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 name="TextBox 30">
              <a:extLst>
                <a:ext uri="{FF2B5EF4-FFF2-40B4-BE49-F238E27FC236}">
                  <a16:creationId xmlns:a16="http://schemas.microsoft.com/office/drawing/2014/main" id="{B53558E6-D9BA-45BE-9D8B-68B181B65A9F}"/>
                </a:ext>
              </a:extLst>
            </p:cNvPr>
            <p:cNvSpPr txBox="1"/>
            <p:nvPr/>
          </p:nvSpPr>
          <p:spPr>
            <a:xfrm>
              <a:off x="6545257" y="2002876"/>
              <a:ext cx="415498" cy="523220"/>
            </a:xfrm>
            <a:prstGeom prst="rect">
              <a:avLst/>
            </a:prstGeom>
            <a:noFill/>
          </p:spPr>
          <p:txBody>
            <a:bodyPr wrap="square" rtlCol="0">
              <a:spAutoFit/>
            </a:bodyPr>
            <a:lstStyle/>
            <a:p>
              <a:pPr algn="ctr"/>
              <a:r>
                <a:rPr lang="en-US" altLang="zh-CN" sz="2800" b="1" dirty="0">
                  <a:solidFill>
                    <a:schemeClr val="bg1"/>
                  </a:solidFill>
                  <a:latin typeface="Adobe 楷体 Std R" panose="02020400000000000000" pitchFamily="18" charset="-122"/>
                  <a:ea typeface="Adobe 楷体 Std R" panose="02020400000000000000" pitchFamily="18" charset="-122"/>
                  <a:cs typeface="Open Sans" panose="020B0606030504020204" pitchFamily="34" charset="0"/>
                </a:rPr>
                <a:t>3</a:t>
              </a:r>
              <a:endParaRPr lang="en-US" sz="2800" b="1" dirty="0">
                <a:solidFill>
                  <a:schemeClr val="bg1"/>
                </a:solidFill>
                <a:latin typeface="Adobe 楷体 Std R" panose="02020400000000000000" pitchFamily="18" charset="-122"/>
                <a:ea typeface="Adobe 楷体 Std R" panose="02020400000000000000" pitchFamily="18" charset="-122"/>
                <a:cs typeface="Open Sans" panose="020B0606030504020204" pitchFamily="34" charset="0"/>
              </a:endParaRPr>
            </a:p>
          </p:txBody>
        </p:sp>
      </p:grpSp>
      <p:grpSp>
        <p:nvGrpSpPr>
          <p:cNvPr id="35" name="组合 34">
            <a:extLst>
              <a:ext uri="{FF2B5EF4-FFF2-40B4-BE49-F238E27FC236}">
                <a16:creationId xmlns:a16="http://schemas.microsoft.com/office/drawing/2014/main" id="{3479118D-4963-4B57-8176-1D4B4C068329}"/>
              </a:ext>
            </a:extLst>
          </p:cNvPr>
          <p:cNvGrpSpPr/>
          <p:nvPr/>
        </p:nvGrpSpPr>
        <p:grpSpPr>
          <a:xfrm>
            <a:off x="6193450" y="5445959"/>
            <a:ext cx="881460" cy="800100"/>
            <a:chOff x="6352956" y="1864436"/>
            <a:chExt cx="881460" cy="800100"/>
          </a:xfrm>
        </p:grpSpPr>
        <p:sp>
          <p:nvSpPr>
            <p:cNvPr id="36" name="Oval 15">
              <a:extLst>
                <a:ext uri="{FF2B5EF4-FFF2-40B4-BE49-F238E27FC236}">
                  <a16:creationId xmlns:a16="http://schemas.microsoft.com/office/drawing/2014/main" id="{1AA9BE79-A871-4AD4-B57A-C701A811EF92}"/>
                </a:ext>
              </a:extLst>
            </p:cNvPr>
            <p:cNvSpPr>
              <a:spLocks noChangeArrowheads="1"/>
            </p:cNvSpPr>
            <p:nvPr/>
          </p:nvSpPr>
          <p:spPr bwMode="auto">
            <a:xfrm>
              <a:off x="6434316" y="1864436"/>
              <a:ext cx="800100" cy="800100"/>
            </a:xfrm>
            <a:prstGeom prst="ellipse">
              <a:avLst/>
            </a:prstGeom>
            <a:solidFill>
              <a:srgbClr val="FEAFC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7" name="Oval 15">
              <a:extLst>
                <a:ext uri="{FF2B5EF4-FFF2-40B4-BE49-F238E27FC236}">
                  <a16:creationId xmlns:a16="http://schemas.microsoft.com/office/drawing/2014/main" id="{7BDF91FB-B658-4BA1-8DBC-AAEB2F0C2D8E}"/>
                </a:ext>
              </a:extLst>
            </p:cNvPr>
            <p:cNvSpPr>
              <a:spLocks noChangeArrowheads="1"/>
            </p:cNvSpPr>
            <p:nvPr/>
          </p:nvSpPr>
          <p:spPr bwMode="auto">
            <a:xfrm>
              <a:off x="6352956" y="1864436"/>
              <a:ext cx="800100" cy="800100"/>
            </a:xfrm>
            <a:prstGeom prst="ellipse">
              <a:avLst/>
            </a:prstGeom>
            <a:noFill/>
            <a:ln w="19050">
              <a:solidFill>
                <a:srgbClr val="82D3EC"/>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8" name="TextBox 30">
              <a:extLst>
                <a:ext uri="{FF2B5EF4-FFF2-40B4-BE49-F238E27FC236}">
                  <a16:creationId xmlns:a16="http://schemas.microsoft.com/office/drawing/2014/main" id="{41C2B506-5056-41F7-A32F-C5EAED403074}"/>
                </a:ext>
              </a:extLst>
            </p:cNvPr>
            <p:cNvSpPr txBox="1"/>
            <p:nvPr/>
          </p:nvSpPr>
          <p:spPr>
            <a:xfrm>
              <a:off x="6545257" y="2002876"/>
              <a:ext cx="415498" cy="523220"/>
            </a:xfrm>
            <a:prstGeom prst="rect">
              <a:avLst/>
            </a:prstGeom>
            <a:noFill/>
          </p:spPr>
          <p:txBody>
            <a:bodyPr wrap="square" rtlCol="0">
              <a:spAutoFit/>
            </a:bodyPr>
            <a:lstStyle/>
            <a:p>
              <a:pPr algn="ctr"/>
              <a:r>
                <a:rPr lang="en-US" altLang="zh-CN" sz="2800" b="1" dirty="0">
                  <a:solidFill>
                    <a:schemeClr val="bg1"/>
                  </a:solidFill>
                  <a:latin typeface="Adobe 楷体 Std R" panose="02020400000000000000" pitchFamily="18" charset="-122"/>
                  <a:ea typeface="Adobe 楷体 Std R" panose="02020400000000000000" pitchFamily="18" charset="-122"/>
                  <a:cs typeface="Open Sans" panose="020B0606030504020204" pitchFamily="34" charset="0"/>
                </a:rPr>
                <a:t>4</a:t>
              </a:r>
              <a:endParaRPr lang="en-US" sz="2800" b="1" dirty="0">
                <a:solidFill>
                  <a:schemeClr val="bg1"/>
                </a:solidFill>
                <a:latin typeface="Adobe 楷体 Std R" panose="02020400000000000000" pitchFamily="18" charset="-122"/>
                <a:ea typeface="Adobe 楷体 Std R" panose="02020400000000000000" pitchFamily="18" charset="-122"/>
                <a:cs typeface="Open Sans" panose="020B0606030504020204" pitchFamily="34" charset="0"/>
              </a:endParaRPr>
            </a:p>
          </p:txBody>
        </p:sp>
      </p:grpSp>
      <p:sp>
        <p:nvSpPr>
          <p:cNvPr id="39" name="TextBox 36">
            <a:extLst>
              <a:ext uri="{FF2B5EF4-FFF2-40B4-BE49-F238E27FC236}">
                <a16:creationId xmlns:a16="http://schemas.microsoft.com/office/drawing/2014/main" id="{5E453674-2492-4CEB-9944-BA8810F52888}"/>
              </a:ext>
            </a:extLst>
          </p:cNvPr>
          <p:cNvSpPr txBox="1"/>
          <p:nvPr/>
        </p:nvSpPr>
        <p:spPr>
          <a:xfrm>
            <a:off x="8007591" y="4262805"/>
            <a:ext cx="2772169" cy="707886"/>
          </a:xfrm>
          <a:prstGeom prst="rect">
            <a:avLst/>
          </a:prstGeom>
          <a:noFill/>
        </p:spPr>
        <p:txBody>
          <a:bodyPr wrap="square" rtlCol="0">
            <a:spAutoFit/>
          </a:bodyPr>
          <a:lstStyle/>
          <a:p>
            <a:r>
              <a:rPr lang="zh-CN" altLang="en-US" sz="4000" dirty="0">
                <a:latin typeface="Adobe 楷体 Std R" panose="02020400000000000000" pitchFamily="18" charset="-122"/>
              </a:rPr>
              <a:t>产品与服务</a:t>
            </a:r>
            <a:endParaRPr lang="en-US" sz="4000" dirty="0">
              <a:latin typeface="Adobe 楷体 Std R" panose="02020400000000000000" pitchFamily="18" charset="-122"/>
            </a:endParaRPr>
          </a:p>
        </p:txBody>
      </p:sp>
      <p:sp>
        <p:nvSpPr>
          <p:cNvPr id="40" name="TextBox 36">
            <a:extLst>
              <a:ext uri="{FF2B5EF4-FFF2-40B4-BE49-F238E27FC236}">
                <a16:creationId xmlns:a16="http://schemas.microsoft.com/office/drawing/2014/main" id="{F7C8855C-D256-484F-BAC2-318F4C1999EC}"/>
              </a:ext>
            </a:extLst>
          </p:cNvPr>
          <p:cNvSpPr txBox="1"/>
          <p:nvPr/>
        </p:nvSpPr>
        <p:spPr>
          <a:xfrm>
            <a:off x="8007591" y="5537165"/>
            <a:ext cx="2772169" cy="707886"/>
          </a:xfrm>
          <a:prstGeom prst="rect">
            <a:avLst/>
          </a:prstGeom>
          <a:noFill/>
        </p:spPr>
        <p:txBody>
          <a:bodyPr wrap="square" rtlCol="0">
            <a:spAutoFit/>
          </a:bodyPr>
          <a:lstStyle/>
          <a:p>
            <a:r>
              <a:rPr lang="zh-CN" altLang="en-US" sz="4000" dirty="0">
                <a:latin typeface="Adobe 楷体 Std R" panose="02020400000000000000" pitchFamily="18" charset="-122"/>
              </a:rPr>
              <a:t>品牌推广</a:t>
            </a:r>
            <a:endParaRPr lang="en-US" sz="4000" dirty="0">
              <a:latin typeface="Adobe 楷体 Std R" panose="02020400000000000000" pitchFamily="18" charset="-122"/>
            </a:endParaRPr>
          </a:p>
        </p:txBody>
      </p:sp>
    </p:spTree>
    <p:extLst>
      <p:ext uri="{BB962C8B-B14F-4D97-AF65-F5344CB8AC3E}">
        <p14:creationId xmlns:p14="http://schemas.microsoft.com/office/powerpoint/2010/main" val="3471059836"/>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22"/>
                                        </p:tgtEl>
                                        <p:attrNameLst>
                                          <p:attrName>style.visibility</p:attrName>
                                        </p:attrNameLst>
                                      </p:cBhvr>
                                      <p:to>
                                        <p:strVal val="visible"/>
                                      </p:to>
                                    </p:set>
                                    <p:anim calcmode="lin" valueType="num">
                                      <p:cBhvr additive="base">
                                        <p:cTn id="11" dur="500" fill="hold"/>
                                        <p:tgtEl>
                                          <p:spTgt spid="22"/>
                                        </p:tgtEl>
                                        <p:attrNameLst>
                                          <p:attrName>ppt_x</p:attrName>
                                        </p:attrNameLst>
                                      </p:cBhvr>
                                      <p:tavLst>
                                        <p:tav tm="0">
                                          <p:val>
                                            <p:strVal val="#ppt_x"/>
                                          </p:val>
                                        </p:tav>
                                        <p:tav tm="100000">
                                          <p:val>
                                            <p:strVal val="#ppt_x"/>
                                          </p:val>
                                        </p:tav>
                                      </p:tavLst>
                                    </p:anim>
                                    <p:anim calcmode="lin" valueType="num">
                                      <p:cBhvr additive="base">
                                        <p:cTn id="12" dur="500" fill="hold"/>
                                        <p:tgtEl>
                                          <p:spTgt spid="22"/>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28"/>
                                        </p:tgtEl>
                                        <p:attrNameLst>
                                          <p:attrName>style.visibility</p:attrName>
                                        </p:attrNameLst>
                                      </p:cBhvr>
                                      <p:to>
                                        <p:strVal val="visible"/>
                                      </p:to>
                                    </p:set>
                                    <p:anim calcmode="lin" valueType="num">
                                      <p:cBhvr additive="base">
                                        <p:cTn id="15" dur="500" fill="hold"/>
                                        <p:tgtEl>
                                          <p:spTgt spid="28"/>
                                        </p:tgtEl>
                                        <p:attrNameLst>
                                          <p:attrName>ppt_x</p:attrName>
                                        </p:attrNameLst>
                                      </p:cBhvr>
                                      <p:tavLst>
                                        <p:tav tm="0">
                                          <p:val>
                                            <p:strVal val="#ppt_x"/>
                                          </p:val>
                                        </p:tav>
                                        <p:tav tm="100000">
                                          <p:val>
                                            <p:strVal val="#ppt_x"/>
                                          </p:val>
                                        </p:tav>
                                      </p:tavLst>
                                    </p:anim>
                                    <p:anim calcmode="lin" valueType="num">
                                      <p:cBhvr additive="base">
                                        <p:cTn id="16"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23"/>
                                        </p:tgtEl>
                                        <p:attrNameLst>
                                          <p:attrName>style.visibility</p:attrName>
                                        </p:attrNameLst>
                                      </p:cBhvr>
                                      <p:to>
                                        <p:strVal val="visible"/>
                                      </p:to>
                                    </p:set>
                                    <p:anim calcmode="lin" valueType="num">
                                      <p:cBhvr additive="base">
                                        <p:cTn id="21" dur="500" fill="hold"/>
                                        <p:tgtEl>
                                          <p:spTgt spid="23"/>
                                        </p:tgtEl>
                                        <p:attrNameLst>
                                          <p:attrName>ppt_x</p:attrName>
                                        </p:attrNameLst>
                                      </p:cBhvr>
                                      <p:tavLst>
                                        <p:tav tm="0">
                                          <p:val>
                                            <p:strVal val="#ppt_x"/>
                                          </p:val>
                                        </p:tav>
                                        <p:tav tm="100000">
                                          <p:val>
                                            <p:strVal val="#ppt_x"/>
                                          </p:val>
                                        </p:tav>
                                      </p:tavLst>
                                    </p:anim>
                                    <p:anim calcmode="lin" valueType="num">
                                      <p:cBhvr additive="base">
                                        <p:cTn id="22" dur="500" fill="hold"/>
                                        <p:tgtEl>
                                          <p:spTgt spid="23"/>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30"/>
                                        </p:tgtEl>
                                        <p:attrNameLst>
                                          <p:attrName>style.visibility</p:attrName>
                                        </p:attrNameLst>
                                      </p:cBhvr>
                                      <p:to>
                                        <p:strVal val="visible"/>
                                      </p:to>
                                    </p:set>
                                    <p:anim calcmode="lin" valueType="num">
                                      <p:cBhvr additive="base">
                                        <p:cTn id="25" dur="500" fill="hold"/>
                                        <p:tgtEl>
                                          <p:spTgt spid="30"/>
                                        </p:tgtEl>
                                        <p:attrNameLst>
                                          <p:attrName>ppt_x</p:attrName>
                                        </p:attrNameLst>
                                      </p:cBhvr>
                                      <p:tavLst>
                                        <p:tav tm="0">
                                          <p:val>
                                            <p:strVal val="#ppt_x"/>
                                          </p:val>
                                        </p:tav>
                                        <p:tav tm="100000">
                                          <p:val>
                                            <p:strVal val="#ppt_x"/>
                                          </p:val>
                                        </p:tav>
                                      </p:tavLst>
                                    </p:anim>
                                    <p:anim calcmode="lin" valueType="num">
                                      <p:cBhvr additive="base">
                                        <p:cTn id="26"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1"/>
                                        </p:tgtEl>
                                        <p:attrNameLst>
                                          <p:attrName>style.visibility</p:attrName>
                                        </p:attrNameLst>
                                      </p:cBhvr>
                                      <p:to>
                                        <p:strVal val="visible"/>
                                      </p:to>
                                    </p:set>
                                    <p:anim calcmode="lin" valueType="num">
                                      <p:cBhvr additive="base">
                                        <p:cTn id="31" dur="500" fill="hold"/>
                                        <p:tgtEl>
                                          <p:spTgt spid="31"/>
                                        </p:tgtEl>
                                        <p:attrNameLst>
                                          <p:attrName>ppt_x</p:attrName>
                                        </p:attrNameLst>
                                      </p:cBhvr>
                                      <p:tavLst>
                                        <p:tav tm="0">
                                          <p:val>
                                            <p:strVal val="#ppt_x"/>
                                          </p:val>
                                        </p:tav>
                                        <p:tav tm="100000">
                                          <p:val>
                                            <p:strVal val="#ppt_x"/>
                                          </p:val>
                                        </p:tav>
                                      </p:tavLst>
                                    </p:anim>
                                    <p:anim calcmode="lin" valueType="num">
                                      <p:cBhvr additive="base">
                                        <p:cTn id="32" dur="500" fill="hold"/>
                                        <p:tgtEl>
                                          <p:spTgt spid="31"/>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39"/>
                                        </p:tgtEl>
                                        <p:attrNameLst>
                                          <p:attrName>style.visibility</p:attrName>
                                        </p:attrNameLst>
                                      </p:cBhvr>
                                      <p:to>
                                        <p:strVal val="visible"/>
                                      </p:to>
                                    </p:set>
                                    <p:anim calcmode="lin" valueType="num">
                                      <p:cBhvr additive="base">
                                        <p:cTn id="35" dur="500" fill="hold"/>
                                        <p:tgtEl>
                                          <p:spTgt spid="39"/>
                                        </p:tgtEl>
                                        <p:attrNameLst>
                                          <p:attrName>ppt_x</p:attrName>
                                        </p:attrNameLst>
                                      </p:cBhvr>
                                      <p:tavLst>
                                        <p:tav tm="0">
                                          <p:val>
                                            <p:strVal val="#ppt_x"/>
                                          </p:val>
                                        </p:tav>
                                        <p:tav tm="100000">
                                          <p:val>
                                            <p:strVal val="#ppt_x"/>
                                          </p:val>
                                        </p:tav>
                                      </p:tavLst>
                                    </p:anim>
                                    <p:anim calcmode="lin" valueType="num">
                                      <p:cBhvr additive="base">
                                        <p:cTn id="36" dur="500" fill="hold"/>
                                        <p:tgtEl>
                                          <p:spTgt spid="39"/>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35"/>
                                        </p:tgtEl>
                                        <p:attrNameLst>
                                          <p:attrName>style.visibility</p:attrName>
                                        </p:attrNameLst>
                                      </p:cBhvr>
                                      <p:to>
                                        <p:strVal val="visible"/>
                                      </p:to>
                                    </p:set>
                                    <p:anim calcmode="lin" valueType="num">
                                      <p:cBhvr additive="base">
                                        <p:cTn id="41" dur="500" fill="hold"/>
                                        <p:tgtEl>
                                          <p:spTgt spid="35"/>
                                        </p:tgtEl>
                                        <p:attrNameLst>
                                          <p:attrName>ppt_x</p:attrName>
                                        </p:attrNameLst>
                                      </p:cBhvr>
                                      <p:tavLst>
                                        <p:tav tm="0">
                                          <p:val>
                                            <p:strVal val="#ppt_x"/>
                                          </p:val>
                                        </p:tav>
                                        <p:tav tm="100000">
                                          <p:val>
                                            <p:strVal val="#ppt_x"/>
                                          </p:val>
                                        </p:tav>
                                      </p:tavLst>
                                    </p:anim>
                                    <p:anim calcmode="lin" valueType="num">
                                      <p:cBhvr additive="base">
                                        <p:cTn id="42" dur="500" fill="hold"/>
                                        <p:tgtEl>
                                          <p:spTgt spid="35"/>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40"/>
                                        </p:tgtEl>
                                        <p:attrNameLst>
                                          <p:attrName>style.visibility</p:attrName>
                                        </p:attrNameLst>
                                      </p:cBhvr>
                                      <p:to>
                                        <p:strVal val="visible"/>
                                      </p:to>
                                    </p:set>
                                    <p:anim calcmode="lin" valueType="num">
                                      <p:cBhvr additive="base">
                                        <p:cTn id="45" dur="500" fill="hold"/>
                                        <p:tgtEl>
                                          <p:spTgt spid="40"/>
                                        </p:tgtEl>
                                        <p:attrNameLst>
                                          <p:attrName>ppt_x</p:attrName>
                                        </p:attrNameLst>
                                      </p:cBhvr>
                                      <p:tavLst>
                                        <p:tav tm="0">
                                          <p:val>
                                            <p:strVal val="#ppt_x"/>
                                          </p:val>
                                        </p:tav>
                                        <p:tav tm="100000">
                                          <p:val>
                                            <p:strVal val="#ppt_x"/>
                                          </p:val>
                                        </p:tav>
                                      </p:tavLst>
                                    </p:anim>
                                    <p:anim calcmode="lin" valueType="num">
                                      <p:cBhvr additive="base">
                                        <p:cTn id="46"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8" grpId="0"/>
      <p:bldP spid="30" grpId="0"/>
      <p:bldP spid="39" grpId="0"/>
      <p:bldP spid="4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rgbClr val="E8F5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reeform 5"/>
          <p:cNvSpPr>
            <a:spLocks/>
          </p:cNvSpPr>
          <p:nvPr/>
        </p:nvSpPr>
        <p:spPr bwMode="auto">
          <a:xfrm>
            <a:off x="-501481" y="0"/>
            <a:ext cx="7454900" cy="6858000"/>
          </a:xfrm>
          <a:custGeom>
            <a:avLst/>
            <a:gdLst>
              <a:gd name="T0" fmla="*/ 2151 w 2349"/>
              <a:gd name="T1" fmla="*/ 0 h 2160"/>
              <a:gd name="T2" fmla="*/ 0 w 2349"/>
              <a:gd name="T3" fmla="*/ 0 h 2160"/>
              <a:gd name="T4" fmla="*/ 0 w 2349"/>
              <a:gd name="T5" fmla="*/ 2160 h 2160"/>
              <a:gd name="T6" fmla="*/ 1852 w 2349"/>
              <a:gd name="T7" fmla="*/ 2160 h 2160"/>
              <a:gd name="T8" fmla="*/ 1644 w 2349"/>
              <a:gd name="T9" fmla="*/ 1460 h 2160"/>
              <a:gd name="T10" fmla="*/ 2312 w 2349"/>
              <a:gd name="T11" fmla="*/ 565 h 2160"/>
              <a:gd name="T12" fmla="*/ 2151 w 2349"/>
              <a:gd name="T13" fmla="*/ 0 h 2160"/>
            </a:gdLst>
            <a:ahLst/>
            <a:cxnLst>
              <a:cxn ang="0">
                <a:pos x="T0" y="T1"/>
              </a:cxn>
              <a:cxn ang="0">
                <a:pos x="T2" y="T3"/>
              </a:cxn>
              <a:cxn ang="0">
                <a:pos x="T4" y="T5"/>
              </a:cxn>
              <a:cxn ang="0">
                <a:pos x="T6" y="T7"/>
              </a:cxn>
              <a:cxn ang="0">
                <a:pos x="T8" y="T9"/>
              </a:cxn>
              <a:cxn ang="0">
                <a:pos x="T10" y="T11"/>
              </a:cxn>
              <a:cxn ang="0">
                <a:pos x="T12" y="T13"/>
              </a:cxn>
            </a:cxnLst>
            <a:rect l="0" t="0" r="r" b="b"/>
            <a:pathLst>
              <a:path w="2349" h="2160">
                <a:moveTo>
                  <a:pt x="2151" y="0"/>
                </a:moveTo>
                <a:cubicBezTo>
                  <a:pt x="0" y="0"/>
                  <a:pt x="0" y="0"/>
                  <a:pt x="0" y="0"/>
                </a:cubicBezTo>
                <a:cubicBezTo>
                  <a:pt x="0" y="2160"/>
                  <a:pt x="0" y="2160"/>
                  <a:pt x="0" y="2160"/>
                </a:cubicBezTo>
                <a:cubicBezTo>
                  <a:pt x="1852" y="2160"/>
                  <a:pt x="1852" y="2160"/>
                  <a:pt x="1852" y="2160"/>
                </a:cubicBezTo>
                <a:cubicBezTo>
                  <a:pt x="1791" y="2091"/>
                  <a:pt x="1594" y="1834"/>
                  <a:pt x="1644" y="1460"/>
                </a:cubicBezTo>
                <a:cubicBezTo>
                  <a:pt x="1694" y="1080"/>
                  <a:pt x="2268" y="883"/>
                  <a:pt x="2312" y="565"/>
                </a:cubicBezTo>
                <a:cubicBezTo>
                  <a:pt x="2349" y="298"/>
                  <a:pt x="2199" y="66"/>
                  <a:pt x="2151" y="0"/>
                </a:cubicBezTo>
              </a:path>
            </a:pathLst>
          </a:custGeom>
          <a:solidFill>
            <a:srgbClr val="FEAFC5"/>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TextBox 7"/>
          <p:cNvSpPr txBox="1"/>
          <p:nvPr/>
        </p:nvSpPr>
        <p:spPr>
          <a:xfrm>
            <a:off x="690173" y="1071846"/>
            <a:ext cx="2402335" cy="707886"/>
          </a:xfrm>
          <a:prstGeom prst="rect">
            <a:avLst/>
          </a:prstGeom>
          <a:noFill/>
        </p:spPr>
        <p:txBody>
          <a:bodyPr wrap="square" rtlCol="0">
            <a:spAutoFit/>
          </a:bodyPr>
          <a:lstStyle/>
          <a:p>
            <a:r>
              <a:rPr lang="zh-CN" altLang="en-US" sz="4000" b="1" dirty="0">
                <a:latin typeface="Adobe 楷体 Std R" panose="02020400000000000000" pitchFamily="18" charset="-122"/>
                <a:ea typeface="Adobe 楷体 Std R" panose="02020400000000000000" pitchFamily="18" charset="-122"/>
                <a:cs typeface="Open Sans" panose="020B0606030504020204" pitchFamily="34" charset="0"/>
              </a:rPr>
              <a:t>线下推广</a:t>
            </a:r>
            <a:endParaRPr lang="en-US" sz="4000" b="1" dirty="0">
              <a:latin typeface="Adobe 楷体 Std R" panose="02020400000000000000" pitchFamily="18" charset="-122"/>
              <a:ea typeface="Adobe 楷体 Std R" panose="02020400000000000000" pitchFamily="18" charset="-122"/>
              <a:cs typeface="Open Sans" panose="020B0606030504020204" pitchFamily="34" charset="0"/>
            </a:endParaRPr>
          </a:p>
        </p:txBody>
      </p:sp>
      <p:sp>
        <p:nvSpPr>
          <p:cNvPr id="9" name="TextBox 8"/>
          <p:cNvSpPr txBox="1"/>
          <p:nvPr/>
        </p:nvSpPr>
        <p:spPr>
          <a:xfrm>
            <a:off x="468296" y="2006779"/>
            <a:ext cx="2846088" cy="1815882"/>
          </a:xfrm>
          <a:prstGeom prst="rect">
            <a:avLst/>
          </a:prstGeom>
          <a:noFill/>
        </p:spPr>
        <p:txBody>
          <a:bodyPr wrap="square" rtlCol="0">
            <a:spAutoFit/>
          </a:bodyPr>
          <a:lstStyle/>
          <a:p>
            <a:r>
              <a:rPr lang="en-US" altLang="zh-CN" sz="2800" dirty="0"/>
              <a:t>1.</a:t>
            </a:r>
            <a:r>
              <a:rPr lang="zh-CN" altLang="en-US" sz="2800" dirty="0"/>
              <a:t>与商家商议实行优惠政策</a:t>
            </a:r>
            <a:endParaRPr lang="en-US" altLang="zh-CN" sz="2800" dirty="0"/>
          </a:p>
          <a:p>
            <a:r>
              <a:rPr lang="en-US" altLang="zh-CN" sz="2800" dirty="0"/>
              <a:t>2.</a:t>
            </a:r>
            <a:r>
              <a:rPr lang="zh-CN" altLang="en-US" sz="2800" dirty="0"/>
              <a:t>饭友见面会</a:t>
            </a:r>
            <a:endParaRPr lang="en-US" altLang="zh-CN" sz="2800" dirty="0"/>
          </a:p>
          <a:p>
            <a:endParaRPr lang="zh-CN" altLang="en-US" sz="2800" dirty="0"/>
          </a:p>
        </p:txBody>
      </p:sp>
      <p:sp>
        <p:nvSpPr>
          <p:cNvPr id="11" name="TextBox 10"/>
          <p:cNvSpPr txBox="1"/>
          <p:nvPr/>
        </p:nvSpPr>
        <p:spPr>
          <a:xfrm>
            <a:off x="9313937" y="5270303"/>
            <a:ext cx="2402335" cy="707886"/>
          </a:xfrm>
          <a:prstGeom prst="rect">
            <a:avLst/>
          </a:prstGeom>
          <a:noFill/>
        </p:spPr>
        <p:txBody>
          <a:bodyPr wrap="square" rtlCol="0">
            <a:spAutoFit/>
          </a:bodyPr>
          <a:lstStyle/>
          <a:p>
            <a:r>
              <a:rPr lang="zh-CN" altLang="en-US" sz="4000" b="1" dirty="0">
                <a:latin typeface="Adobe 楷体 Std R" panose="02020400000000000000" pitchFamily="18" charset="-122"/>
                <a:ea typeface="Adobe 楷体 Std R" panose="02020400000000000000" pitchFamily="18" charset="-122"/>
                <a:cs typeface="Open Sans" panose="020B0606030504020204" pitchFamily="34" charset="0"/>
              </a:rPr>
              <a:t>线上推广</a:t>
            </a:r>
            <a:endParaRPr lang="en-US" sz="4000" b="1" dirty="0">
              <a:latin typeface="Adobe 楷体 Std R" panose="02020400000000000000" pitchFamily="18" charset="-122"/>
              <a:ea typeface="Adobe 楷体 Std R" panose="02020400000000000000" pitchFamily="18" charset="-122"/>
              <a:cs typeface="Open Sans" panose="020B0606030504020204" pitchFamily="34" charset="0"/>
            </a:endParaRPr>
          </a:p>
        </p:txBody>
      </p:sp>
      <p:grpSp>
        <p:nvGrpSpPr>
          <p:cNvPr id="12" name="Group 11"/>
          <p:cNvGrpSpPr/>
          <p:nvPr/>
        </p:nvGrpSpPr>
        <p:grpSpPr>
          <a:xfrm>
            <a:off x="979829" y="5991636"/>
            <a:ext cx="1513958" cy="327546"/>
            <a:chOff x="9935570" y="532264"/>
            <a:chExt cx="1513958" cy="327546"/>
          </a:xfrm>
          <a:solidFill>
            <a:srgbClr val="F0E6ED"/>
          </a:solidFill>
        </p:grpSpPr>
        <p:sp>
          <p:nvSpPr>
            <p:cNvPr id="13" name="Oval 12"/>
            <p:cNvSpPr/>
            <p:nvPr/>
          </p:nvSpPr>
          <p:spPr>
            <a:xfrm>
              <a:off x="9935570" y="545911"/>
              <a:ext cx="313899" cy="31389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10538346" y="545911"/>
              <a:ext cx="313899" cy="31389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11135629" y="532264"/>
              <a:ext cx="313899" cy="31389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7" name="图片占位符 16">
            <a:extLst>
              <a:ext uri="{FF2B5EF4-FFF2-40B4-BE49-F238E27FC236}">
                <a16:creationId xmlns:a16="http://schemas.microsoft.com/office/drawing/2014/main" id="{33C379EF-5A5C-43DA-AA01-CE710A9BF73A}"/>
              </a:ext>
            </a:extLst>
          </p:cNvPr>
          <p:cNvPicPr>
            <a:picLocks noGrp="1" noChangeAspect="1"/>
          </p:cNvPicPr>
          <p:nvPr>
            <p:ph type="pic" sz="quarter" idx="14"/>
          </p:nvPr>
        </p:nvPicPr>
        <p:blipFill>
          <a:blip r:embed="rId2" cstate="print">
            <a:extLst>
              <a:ext uri="{28A0092B-C50C-407E-A947-70E740481C1C}">
                <a14:useLocalDpi xmlns:a14="http://schemas.microsoft.com/office/drawing/2010/main" val="0"/>
              </a:ext>
            </a:extLst>
          </a:blip>
          <a:srcRect l="16667" r="16667"/>
          <a:stretch>
            <a:fillRect/>
          </a:stretch>
        </p:blipFill>
        <p:spPr>
          <a:xfrm>
            <a:off x="3364372" y="293003"/>
            <a:ext cx="2568388" cy="2568388"/>
          </a:xfrm>
        </p:spPr>
      </p:pic>
      <p:pic>
        <p:nvPicPr>
          <p:cNvPr id="19" name="图片占位符 18">
            <a:extLst>
              <a:ext uri="{FF2B5EF4-FFF2-40B4-BE49-F238E27FC236}">
                <a16:creationId xmlns:a16="http://schemas.microsoft.com/office/drawing/2014/main" id="{66219264-DF48-4071-8E09-C8EA42CC0D03}"/>
              </a:ext>
            </a:extLst>
          </p:cNvPr>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l="16687" r="16687"/>
          <a:stretch>
            <a:fillRect/>
          </a:stretch>
        </p:blipFill>
        <p:spPr>
          <a:xfrm>
            <a:off x="5050771" y="3750794"/>
            <a:ext cx="2568388" cy="2568388"/>
          </a:xfrm>
        </p:spPr>
      </p:pic>
      <p:sp>
        <p:nvSpPr>
          <p:cNvPr id="2" name="文本框 1">
            <a:extLst>
              <a:ext uri="{FF2B5EF4-FFF2-40B4-BE49-F238E27FC236}">
                <a16:creationId xmlns:a16="http://schemas.microsoft.com/office/drawing/2014/main" id="{5CA2732D-B130-454A-A180-926398A8D250}"/>
              </a:ext>
            </a:extLst>
          </p:cNvPr>
          <p:cNvSpPr txBox="1"/>
          <p:nvPr/>
        </p:nvSpPr>
        <p:spPr>
          <a:xfrm>
            <a:off x="441129" y="408658"/>
            <a:ext cx="3602233" cy="400110"/>
          </a:xfrm>
          <a:prstGeom prst="rect">
            <a:avLst/>
          </a:prstGeom>
          <a:noFill/>
        </p:spPr>
        <p:txBody>
          <a:bodyPr wrap="square" rtlCol="0">
            <a:spAutoFit/>
          </a:bodyPr>
          <a:lstStyle/>
          <a:p>
            <a:r>
              <a:rPr lang="en-US" altLang="zh-CN" sz="2000" b="1" dirty="0">
                <a:solidFill>
                  <a:srgbClr val="F36219"/>
                </a:solidFill>
              </a:rPr>
              <a:t>Four </a:t>
            </a:r>
            <a:r>
              <a:rPr lang="zh-CN" altLang="en-US" sz="2000" b="1" dirty="0">
                <a:solidFill>
                  <a:srgbClr val="F36219"/>
                </a:solidFill>
              </a:rPr>
              <a:t>品牌推广</a:t>
            </a:r>
          </a:p>
        </p:txBody>
      </p:sp>
      <p:sp>
        <p:nvSpPr>
          <p:cNvPr id="10" name="TextBox 9"/>
          <p:cNvSpPr txBox="1"/>
          <p:nvPr/>
        </p:nvSpPr>
        <p:spPr>
          <a:xfrm>
            <a:off x="7577550" y="316060"/>
            <a:ext cx="4655333" cy="519732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srgbClr val="000000"/>
                </a:solidFill>
                <a:effectLst/>
                <a:uLnTx/>
                <a:uFillTx/>
                <a:latin typeface="等线" panose="020F0502020204030204"/>
                <a:ea typeface="等线" panose="02010600030101010101" pitchFamily="2" charset="-122"/>
                <a:cs typeface="+mn-cs"/>
              </a:rPr>
              <a:t>1.</a:t>
            </a:r>
            <a:r>
              <a:rPr kumimoji="0" lang="zh-CN" altLang="en-US" sz="2800" b="0" i="0" u="none" strike="noStrike" kern="1200" cap="none" spc="0" normalizeH="0" baseline="0" noProof="0" dirty="0">
                <a:ln>
                  <a:noFill/>
                </a:ln>
                <a:solidFill>
                  <a:srgbClr val="000000"/>
                </a:solidFill>
                <a:effectLst/>
                <a:uLnTx/>
                <a:uFillTx/>
                <a:latin typeface="等线" panose="020F0502020204030204"/>
                <a:ea typeface="等线" panose="02010600030101010101" pitchFamily="2" charset="-122"/>
                <a:cs typeface="+mn-cs"/>
              </a:rPr>
              <a:t>建立各种百度词条（百度百科、搜搜百科等）</a:t>
            </a:r>
            <a:endParaRPr kumimoji="0" lang="en-US" altLang="zh-CN" sz="2800" b="0" i="0" u="none" strike="noStrike" kern="1200" cap="none" spc="0" normalizeH="0" baseline="0" noProof="0" dirty="0">
              <a:ln>
                <a:noFill/>
              </a:ln>
              <a:solidFill>
                <a:srgbClr val="000000"/>
              </a:solidFill>
              <a:effectLst/>
              <a:uLnTx/>
              <a:uFillTx/>
              <a:latin typeface="等线" panose="020F0502020204030204"/>
              <a:ea typeface="等线" panose="02010600030101010101" pitchFamily="2" charset="-122"/>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srgbClr val="000000"/>
                </a:solidFill>
                <a:effectLst/>
                <a:uLnTx/>
                <a:uFillTx/>
                <a:latin typeface="等线" panose="020F0502020204030204"/>
                <a:ea typeface="等线" panose="02010600030101010101" pitchFamily="2" charset="-122"/>
                <a:cs typeface="+mn-cs"/>
              </a:rPr>
              <a:t>2.</a:t>
            </a:r>
            <a:r>
              <a:rPr kumimoji="0" lang="zh-CN" altLang="en-US" sz="2800" b="0" i="0" u="none" strike="noStrike" kern="1200" cap="none" spc="0" normalizeH="0" baseline="0" noProof="0" dirty="0">
                <a:ln>
                  <a:noFill/>
                </a:ln>
                <a:solidFill>
                  <a:srgbClr val="000000"/>
                </a:solidFill>
                <a:effectLst/>
                <a:uLnTx/>
                <a:uFillTx/>
                <a:latin typeface="等线" panose="020F0502020204030204"/>
                <a:ea typeface="等线" panose="02010600030101010101" pitchFamily="2" charset="-122"/>
                <a:cs typeface="+mn-cs"/>
              </a:rPr>
              <a:t>微博推广</a:t>
            </a:r>
            <a:endParaRPr kumimoji="0" lang="en-US" altLang="zh-CN" sz="2800" b="0" i="0" u="none" strike="noStrike" kern="1200" cap="none" spc="0" normalizeH="0" baseline="0" noProof="0" dirty="0">
              <a:ln>
                <a:noFill/>
              </a:ln>
              <a:solidFill>
                <a:srgbClr val="000000"/>
              </a:solidFill>
              <a:effectLst/>
              <a:uLnTx/>
              <a:uFillTx/>
              <a:latin typeface="等线" panose="020F0502020204030204"/>
              <a:ea typeface="等线" panose="02010600030101010101" pitchFamily="2" charset="-122"/>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srgbClr val="000000"/>
                </a:solidFill>
                <a:effectLst/>
                <a:uLnTx/>
                <a:uFillTx/>
                <a:latin typeface="等线" panose="020F0502020204030204"/>
                <a:ea typeface="等线" panose="02010600030101010101" pitchFamily="2" charset="-122"/>
                <a:cs typeface="+mn-cs"/>
              </a:rPr>
              <a:t>3.</a:t>
            </a:r>
            <a:r>
              <a:rPr kumimoji="0" lang="zh-CN" altLang="en-US" sz="2800" b="0" i="0" u="none" strike="noStrike" kern="1200" cap="none" spc="0" normalizeH="0" baseline="0" noProof="0" dirty="0">
                <a:ln>
                  <a:noFill/>
                </a:ln>
                <a:solidFill>
                  <a:srgbClr val="000000"/>
                </a:solidFill>
                <a:effectLst/>
                <a:uLnTx/>
                <a:uFillTx/>
                <a:latin typeface="等线" panose="020F0502020204030204"/>
                <a:ea typeface="等线" panose="02010600030101010101" pitchFamily="2" charset="-122"/>
                <a:cs typeface="+mn-cs"/>
              </a:rPr>
              <a:t>微信推广</a:t>
            </a:r>
            <a:endParaRPr kumimoji="0" lang="en-US" altLang="zh-CN" sz="2800" b="0" i="0" u="none" strike="noStrike" kern="1200" cap="none" spc="0" normalizeH="0" baseline="0" noProof="0" dirty="0">
              <a:ln>
                <a:noFill/>
              </a:ln>
              <a:solidFill>
                <a:srgbClr val="000000"/>
              </a:solidFill>
              <a:effectLst/>
              <a:uLnTx/>
              <a:uFillTx/>
              <a:latin typeface="等线" panose="020F0502020204030204"/>
              <a:ea typeface="等线" panose="02010600030101010101" pitchFamily="2" charset="-122"/>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srgbClr val="000000"/>
                </a:solidFill>
                <a:effectLst/>
                <a:uLnTx/>
                <a:uFillTx/>
                <a:latin typeface="等线" panose="020F0502020204030204"/>
                <a:ea typeface="等线" panose="02010600030101010101" pitchFamily="2" charset="-122"/>
                <a:cs typeface="+mn-cs"/>
              </a:rPr>
              <a:t>4.QQ</a:t>
            </a:r>
            <a:r>
              <a:rPr kumimoji="0" lang="zh-CN" altLang="en-US" sz="2800" b="0" i="0" u="none" strike="noStrike" kern="1200" cap="none" spc="0" normalizeH="0" baseline="0" noProof="0" dirty="0">
                <a:ln>
                  <a:noFill/>
                </a:ln>
                <a:solidFill>
                  <a:srgbClr val="000000"/>
                </a:solidFill>
                <a:effectLst/>
                <a:uLnTx/>
                <a:uFillTx/>
                <a:latin typeface="等线" panose="020F0502020204030204"/>
                <a:ea typeface="等线" panose="02010600030101010101" pitchFamily="2" charset="-122"/>
                <a:cs typeface="+mn-cs"/>
              </a:rPr>
              <a:t>群、</a:t>
            </a:r>
            <a:r>
              <a:rPr kumimoji="0" lang="en-US" altLang="zh-CN" sz="2800" b="0" i="0" u="none" strike="noStrike" kern="1200" cap="none" spc="0" normalizeH="0" baseline="0" noProof="0" dirty="0">
                <a:ln>
                  <a:noFill/>
                </a:ln>
                <a:solidFill>
                  <a:srgbClr val="000000"/>
                </a:solidFill>
                <a:effectLst/>
                <a:uLnTx/>
                <a:uFillTx/>
                <a:latin typeface="等线" panose="020F0502020204030204"/>
                <a:ea typeface="等线" panose="02010600030101010101" pitchFamily="2" charset="-122"/>
                <a:cs typeface="+mn-cs"/>
              </a:rPr>
              <a:t>QQ</a:t>
            </a:r>
            <a:r>
              <a:rPr kumimoji="0" lang="zh-CN" altLang="en-US" sz="2800" b="0" i="0" u="none" strike="noStrike" kern="1200" cap="none" spc="0" normalizeH="0" baseline="0" noProof="0" dirty="0">
                <a:ln>
                  <a:noFill/>
                </a:ln>
                <a:solidFill>
                  <a:srgbClr val="000000"/>
                </a:solidFill>
                <a:effectLst/>
                <a:uLnTx/>
                <a:uFillTx/>
                <a:latin typeface="等线" panose="020F0502020204030204"/>
                <a:ea typeface="等线" panose="02010600030101010101" pitchFamily="2" charset="-122"/>
                <a:cs typeface="+mn-cs"/>
              </a:rPr>
              <a:t>空间推广</a:t>
            </a:r>
            <a:endParaRPr kumimoji="0" lang="en-US" altLang="zh-CN" sz="2800" b="0" i="0" u="none" strike="noStrike" kern="1200" cap="none" spc="0" normalizeH="0" baseline="0" noProof="0" dirty="0">
              <a:ln>
                <a:noFill/>
              </a:ln>
              <a:solidFill>
                <a:srgbClr val="000000"/>
              </a:solidFill>
              <a:effectLst/>
              <a:uLnTx/>
              <a:uFillTx/>
              <a:latin typeface="等线" panose="020F0502020204030204"/>
              <a:ea typeface="等线" panose="02010600030101010101" pitchFamily="2" charset="-122"/>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srgbClr val="000000"/>
                </a:solidFill>
                <a:effectLst/>
                <a:uLnTx/>
                <a:uFillTx/>
                <a:latin typeface="等线" panose="020F0502020204030204"/>
                <a:ea typeface="等线" panose="02010600030101010101" pitchFamily="2" charset="-122"/>
                <a:cs typeface="+mn-cs"/>
              </a:rPr>
              <a:t>5.</a:t>
            </a:r>
            <a:r>
              <a:rPr kumimoji="0" lang="zh-CN" altLang="en-US" sz="2800" b="0" i="0" u="none" strike="noStrike" kern="1200" cap="none" spc="0" normalizeH="0" baseline="0" noProof="0" dirty="0">
                <a:ln>
                  <a:noFill/>
                </a:ln>
                <a:solidFill>
                  <a:srgbClr val="000000"/>
                </a:solidFill>
                <a:effectLst/>
                <a:uLnTx/>
                <a:uFillTx/>
                <a:latin typeface="等线" panose="020F0502020204030204"/>
                <a:ea typeface="等线" panose="02010600030101010101" pitchFamily="2" charset="-122"/>
                <a:cs typeface="+mn-cs"/>
              </a:rPr>
              <a:t>论坛推广</a:t>
            </a:r>
            <a:endParaRPr kumimoji="0" lang="en-US" altLang="zh-CN" sz="2800" b="0" i="0" u="none" strike="noStrike" kern="1200" cap="none" spc="0" normalizeH="0" baseline="0" noProof="0" dirty="0">
              <a:ln>
                <a:noFill/>
              </a:ln>
              <a:solidFill>
                <a:srgbClr val="000000"/>
              </a:solidFill>
              <a:effectLst/>
              <a:uLnTx/>
              <a:uFillTx/>
              <a:latin typeface="等线" panose="020F0502020204030204"/>
              <a:ea typeface="等线" panose="02010600030101010101" pitchFamily="2" charset="-122"/>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srgbClr val="000000"/>
                </a:solidFill>
                <a:effectLst/>
                <a:uLnTx/>
                <a:uFillTx/>
                <a:latin typeface="等线" panose="020F0502020204030204"/>
                <a:ea typeface="等线" panose="02010600030101010101" pitchFamily="2" charset="-122"/>
                <a:cs typeface="+mn-cs"/>
              </a:rPr>
              <a:t>6.</a:t>
            </a:r>
            <a:r>
              <a:rPr kumimoji="0" lang="zh-CN" altLang="en-US" sz="2800" b="0" i="0" u="none" strike="noStrike" kern="1200" cap="none" spc="0" normalizeH="0" baseline="0" noProof="0" dirty="0">
                <a:ln>
                  <a:noFill/>
                </a:ln>
                <a:solidFill>
                  <a:srgbClr val="000000"/>
                </a:solidFill>
                <a:effectLst/>
                <a:uLnTx/>
                <a:uFillTx/>
                <a:latin typeface="等线" panose="020F0502020204030204"/>
                <a:ea typeface="等线" panose="02010600030101010101" pitchFamily="2" charset="-122"/>
                <a:cs typeface="+mn-cs"/>
              </a:rPr>
              <a:t>新闻推广</a:t>
            </a:r>
            <a:endParaRPr kumimoji="0" lang="en-US" altLang="zh-CN" sz="2800" b="0" i="0" u="none" strike="noStrike" kern="1200" cap="none" spc="0" normalizeH="0" baseline="0" noProof="0" dirty="0">
              <a:ln>
                <a:noFill/>
              </a:ln>
              <a:solidFill>
                <a:srgbClr val="000000"/>
              </a:solidFill>
              <a:effectLst/>
              <a:uLnTx/>
              <a:uFillTx/>
              <a:latin typeface="等线" panose="020F0502020204030204"/>
              <a:ea typeface="等线" panose="02010600030101010101" pitchFamily="2" charset="-122"/>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srgbClr val="000000"/>
                </a:solidFill>
                <a:effectLst/>
                <a:uLnTx/>
                <a:uFillTx/>
                <a:latin typeface="等线" panose="020F0502020204030204"/>
                <a:ea typeface="等线" panose="02010600030101010101" pitchFamily="2" charset="-122"/>
                <a:cs typeface="+mn-cs"/>
              </a:rPr>
              <a:t>7.</a:t>
            </a:r>
            <a:r>
              <a:rPr kumimoji="0" lang="zh-CN" altLang="en-US" sz="2800" b="0" i="0" u="none" strike="noStrike" kern="1200" cap="none" spc="0" normalizeH="0" baseline="0" noProof="0" dirty="0">
                <a:ln>
                  <a:noFill/>
                </a:ln>
                <a:solidFill>
                  <a:srgbClr val="000000"/>
                </a:solidFill>
                <a:effectLst/>
                <a:uLnTx/>
                <a:uFillTx/>
                <a:latin typeface="等线" panose="020F0502020204030204"/>
                <a:ea typeface="等线" panose="02010600030101010101" pitchFamily="2" charset="-122"/>
                <a:cs typeface="+mn-cs"/>
              </a:rPr>
              <a:t>抖音推广</a:t>
            </a:r>
            <a:endParaRPr kumimoji="0" lang="en-US" altLang="zh-CN" sz="2800" b="0" i="0" u="none" strike="noStrike" kern="1200" cap="none" spc="0" normalizeH="0" baseline="0" noProof="0" dirty="0">
              <a:ln>
                <a:noFill/>
              </a:ln>
              <a:solidFill>
                <a:srgbClr val="000000"/>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902418150"/>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1" grpId="0"/>
      <p:bldP spid="10"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12192000" cy="6858000"/>
          </a:xfrm>
          <a:prstGeom prst="rect">
            <a:avLst/>
          </a:prstGeom>
          <a:solidFill>
            <a:srgbClr val="E8F5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Freeform 5"/>
          <p:cNvSpPr>
            <a:spLocks/>
          </p:cNvSpPr>
          <p:nvPr/>
        </p:nvSpPr>
        <p:spPr bwMode="auto">
          <a:xfrm flipV="1">
            <a:off x="326" y="0"/>
            <a:ext cx="4787900" cy="6858000"/>
          </a:xfrm>
          <a:custGeom>
            <a:avLst/>
            <a:gdLst>
              <a:gd name="T0" fmla="*/ 1008 w 1506"/>
              <a:gd name="T1" fmla="*/ 0 h 2158"/>
              <a:gd name="T2" fmla="*/ 0 w 1506"/>
              <a:gd name="T3" fmla="*/ 0 h 2158"/>
              <a:gd name="T4" fmla="*/ 0 w 1506"/>
              <a:gd name="T5" fmla="*/ 2158 h 2158"/>
              <a:gd name="T6" fmla="*/ 1308 w 1506"/>
              <a:gd name="T7" fmla="*/ 2158 h 2158"/>
              <a:gd name="T8" fmla="*/ 1469 w 1506"/>
              <a:gd name="T9" fmla="*/ 1593 h 2158"/>
              <a:gd name="T10" fmla="*/ 801 w 1506"/>
              <a:gd name="T11" fmla="*/ 698 h 2158"/>
              <a:gd name="T12" fmla="*/ 1008 w 1506"/>
              <a:gd name="T13" fmla="*/ 0 h 2158"/>
            </a:gdLst>
            <a:ahLst/>
            <a:cxnLst>
              <a:cxn ang="0">
                <a:pos x="T0" y="T1"/>
              </a:cxn>
              <a:cxn ang="0">
                <a:pos x="T2" y="T3"/>
              </a:cxn>
              <a:cxn ang="0">
                <a:pos x="T4" y="T5"/>
              </a:cxn>
              <a:cxn ang="0">
                <a:pos x="T6" y="T7"/>
              </a:cxn>
              <a:cxn ang="0">
                <a:pos x="T8" y="T9"/>
              </a:cxn>
              <a:cxn ang="0">
                <a:pos x="T10" y="T11"/>
              </a:cxn>
              <a:cxn ang="0">
                <a:pos x="T12" y="T13"/>
              </a:cxn>
            </a:cxnLst>
            <a:rect l="0" t="0" r="r" b="b"/>
            <a:pathLst>
              <a:path w="1506" h="2158">
                <a:moveTo>
                  <a:pt x="1008" y="0"/>
                </a:moveTo>
                <a:cubicBezTo>
                  <a:pt x="0" y="0"/>
                  <a:pt x="0" y="0"/>
                  <a:pt x="0" y="0"/>
                </a:cubicBezTo>
                <a:cubicBezTo>
                  <a:pt x="0" y="2158"/>
                  <a:pt x="0" y="2158"/>
                  <a:pt x="0" y="2158"/>
                </a:cubicBezTo>
                <a:cubicBezTo>
                  <a:pt x="1308" y="2158"/>
                  <a:pt x="1308" y="2158"/>
                  <a:pt x="1308" y="2158"/>
                </a:cubicBezTo>
                <a:cubicBezTo>
                  <a:pt x="1356" y="2092"/>
                  <a:pt x="1506" y="1860"/>
                  <a:pt x="1469" y="1593"/>
                </a:cubicBezTo>
                <a:cubicBezTo>
                  <a:pt x="1425" y="1275"/>
                  <a:pt x="851" y="1078"/>
                  <a:pt x="801" y="698"/>
                </a:cubicBezTo>
                <a:cubicBezTo>
                  <a:pt x="752" y="328"/>
                  <a:pt x="945" y="73"/>
                  <a:pt x="1008" y="0"/>
                </a:cubicBezTo>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22" name="Group 21"/>
          <p:cNvGrpSpPr/>
          <p:nvPr/>
        </p:nvGrpSpPr>
        <p:grpSpPr>
          <a:xfrm>
            <a:off x="10345075" y="5462341"/>
            <a:ext cx="2551221" cy="2463517"/>
            <a:chOff x="2948736" y="1476832"/>
            <a:chExt cx="4046453" cy="3907347"/>
          </a:xfrm>
        </p:grpSpPr>
        <p:sp>
          <p:nvSpPr>
            <p:cNvPr id="23" name="Oval 22"/>
            <p:cNvSpPr/>
            <p:nvPr/>
          </p:nvSpPr>
          <p:spPr>
            <a:xfrm>
              <a:off x="3046986" y="1476832"/>
              <a:ext cx="3837856" cy="3837857"/>
            </a:xfrm>
            <a:prstGeom prst="ellipse">
              <a:avLst/>
            </a:prstGeom>
            <a:solidFill>
              <a:srgbClr val="C0E7F5">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2948736" y="1645336"/>
              <a:ext cx="3738845" cy="3738843"/>
            </a:xfrm>
            <a:prstGeom prst="ellipse">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3256344" y="1645335"/>
              <a:ext cx="3738845" cy="3738843"/>
            </a:xfrm>
            <a:prstGeom prst="ellipse">
              <a:avLst/>
            </a:prstGeom>
            <a:solidFill>
              <a:srgbClr val="75C7ED">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图片占位符 5">
            <a:extLst>
              <a:ext uri="{FF2B5EF4-FFF2-40B4-BE49-F238E27FC236}">
                <a16:creationId xmlns:a16="http://schemas.microsoft.com/office/drawing/2014/main" id="{AE61A8EC-4BC7-4888-94C2-194CF072E390}"/>
              </a:ext>
            </a:extLst>
          </p:cNvPr>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l="16667" r="16667"/>
          <a:stretch>
            <a:fillRect/>
          </a:stretch>
        </p:blipFill>
        <p:spPr>
          <a:xfrm>
            <a:off x="10682271" y="5712656"/>
            <a:ext cx="2117054" cy="2117054"/>
          </a:xfrm>
        </p:spPr>
      </p:pic>
      <p:sp>
        <p:nvSpPr>
          <p:cNvPr id="7" name="文本框 6">
            <a:extLst>
              <a:ext uri="{FF2B5EF4-FFF2-40B4-BE49-F238E27FC236}">
                <a16:creationId xmlns:a16="http://schemas.microsoft.com/office/drawing/2014/main" id="{DF918A1B-B59B-4AAC-A6CD-6DBF34EFBED1}"/>
              </a:ext>
            </a:extLst>
          </p:cNvPr>
          <p:cNvSpPr txBox="1"/>
          <p:nvPr/>
        </p:nvSpPr>
        <p:spPr>
          <a:xfrm>
            <a:off x="441129" y="408658"/>
            <a:ext cx="3602233" cy="400110"/>
          </a:xfrm>
          <a:prstGeom prst="rect">
            <a:avLst/>
          </a:prstGeom>
          <a:noFill/>
        </p:spPr>
        <p:txBody>
          <a:bodyPr wrap="square" rtlCol="0">
            <a:spAutoFit/>
          </a:bodyPr>
          <a:lstStyle/>
          <a:p>
            <a:r>
              <a:rPr lang="en-US" altLang="zh-CN" sz="2000" b="1" dirty="0">
                <a:solidFill>
                  <a:srgbClr val="F36219"/>
                </a:solidFill>
              </a:rPr>
              <a:t>Four </a:t>
            </a:r>
            <a:r>
              <a:rPr lang="zh-CN" altLang="en-US" sz="2000" b="1" dirty="0">
                <a:solidFill>
                  <a:srgbClr val="F36219"/>
                </a:solidFill>
              </a:rPr>
              <a:t>品牌推广</a:t>
            </a:r>
            <a:r>
              <a:rPr lang="en-US" altLang="zh-CN" sz="2000" b="1" dirty="0">
                <a:solidFill>
                  <a:srgbClr val="F36219"/>
                </a:solidFill>
              </a:rPr>
              <a:t>—</a:t>
            </a:r>
            <a:r>
              <a:rPr lang="zh-CN" altLang="en-US" sz="2000" b="1" dirty="0">
                <a:solidFill>
                  <a:srgbClr val="F36219"/>
                </a:solidFill>
              </a:rPr>
              <a:t>预期效果</a:t>
            </a:r>
          </a:p>
        </p:txBody>
      </p:sp>
      <p:sp>
        <p:nvSpPr>
          <p:cNvPr id="2" name="文本框 1">
            <a:extLst>
              <a:ext uri="{FF2B5EF4-FFF2-40B4-BE49-F238E27FC236}">
                <a16:creationId xmlns:a16="http://schemas.microsoft.com/office/drawing/2014/main" id="{420C03D1-0185-48D9-8CD5-D353D7724C01}"/>
              </a:ext>
            </a:extLst>
          </p:cNvPr>
          <p:cNvSpPr txBox="1"/>
          <p:nvPr/>
        </p:nvSpPr>
        <p:spPr>
          <a:xfrm>
            <a:off x="2172738" y="1868881"/>
            <a:ext cx="8531791" cy="3627660"/>
          </a:xfrm>
          <a:prstGeom prst="rect">
            <a:avLst/>
          </a:prstGeom>
          <a:noFill/>
        </p:spPr>
        <p:txBody>
          <a:bodyPr wrap="square" rtlCol="0">
            <a:spAutoFit/>
          </a:bodyPr>
          <a:lstStyle/>
          <a:p>
            <a:pPr>
              <a:lnSpc>
                <a:spcPct val="150000"/>
              </a:lnSpc>
            </a:pPr>
            <a:r>
              <a:rPr lang="en-US" altLang="zh-CN" sz="3200" dirty="0"/>
              <a:t>1.</a:t>
            </a:r>
            <a:r>
              <a:rPr lang="zh-CN" altLang="en-US" sz="3200" dirty="0"/>
              <a:t>使本产品在最短的时间里进入大众的视野中</a:t>
            </a:r>
            <a:endParaRPr lang="en-US" altLang="zh-CN" sz="3200" dirty="0"/>
          </a:p>
          <a:p>
            <a:pPr>
              <a:lnSpc>
                <a:spcPct val="150000"/>
              </a:lnSpc>
            </a:pPr>
            <a:r>
              <a:rPr lang="en-US" altLang="zh-CN" sz="3200" dirty="0"/>
              <a:t>2.</a:t>
            </a:r>
            <a:r>
              <a:rPr lang="zh-CN" altLang="en-US" sz="3200" dirty="0"/>
              <a:t>消费者开始讨论本产品</a:t>
            </a:r>
            <a:endParaRPr lang="en-US" altLang="zh-CN" sz="3200" dirty="0"/>
          </a:p>
          <a:p>
            <a:pPr>
              <a:lnSpc>
                <a:spcPct val="150000"/>
              </a:lnSpc>
            </a:pPr>
            <a:r>
              <a:rPr lang="en-US" altLang="zh-CN" sz="3200" dirty="0"/>
              <a:t>3.</a:t>
            </a:r>
            <a:r>
              <a:rPr lang="zh-CN" altLang="en-US" sz="3200" dirty="0"/>
              <a:t>使用人数短时间内增加</a:t>
            </a:r>
            <a:endParaRPr lang="en-US" altLang="zh-CN" sz="3200" dirty="0"/>
          </a:p>
          <a:p>
            <a:pPr>
              <a:lnSpc>
                <a:spcPct val="150000"/>
              </a:lnSpc>
            </a:pPr>
            <a:r>
              <a:rPr lang="en-US" altLang="zh-CN" sz="3200" dirty="0"/>
              <a:t>4.</a:t>
            </a:r>
            <a:r>
              <a:rPr lang="zh-CN" altLang="en-US" sz="3200" dirty="0"/>
              <a:t>用户成功在小程序上约饭</a:t>
            </a:r>
            <a:endParaRPr lang="en-US" altLang="zh-CN" sz="3200" dirty="0"/>
          </a:p>
          <a:p>
            <a:pPr>
              <a:lnSpc>
                <a:spcPct val="150000"/>
              </a:lnSpc>
            </a:pPr>
            <a:endParaRPr lang="zh-CN" altLang="en-US" sz="2800" dirty="0"/>
          </a:p>
        </p:txBody>
      </p:sp>
    </p:spTree>
    <p:extLst>
      <p:ext uri="{BB962C8B-B14F-4D97-AF65-F5344CB8AC3E}">
        <p14:creationId xmlns:p14="http://schemas.microsoft.com/office/powerpoint/2010/main" val="3980436165"/>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06545EAD-E7F2-47DC-9998-90248C839D6F}"/>
              </a:ext>
            </a:extLst>
          </p:cNvPr>
          <p:cNvSpPr/>
          <p:nvPr/>
        </p:nvSpPr>
        <p:spPr>
          <a:xfrm>
            <a:off x="122830" y="-573206"/>
            <a:ext cx="818866" cy="327546"/>
          </a:xfrm>
          <a:prstGeom prst="rect">
            <a:avLst/>
          </a:prstGeom>
          <a:solidFill>
            <a:srgbClr val="9AB2C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a:extLst>
              <a:ext uri="{FF2B5EF4-FFF2-40B4-BE49-F238E27FC236}">
                <a16:creationId xmlns:a16="http://schemas.microsoft.com/office/drawing/2014/main" id="{81270F61-48BF-40AA-A32F-382BB70DFB14}"/>
              </a:ext>
            </a:extLst>
          </p:cNvPr>
          <p:cNvSpPr/>
          <p:nvPr/>
        </p:nvSpPr>
        <p:spPr>
          <a:xfrm>
            <a:off x="1351128" y="-573206"/>
            <a:ext cx="1073095" cy="327546"/>
          </a:xfrm>
          <a:prstGeom prst="rect">
            <a:avLst/>
          </a:prstGeom>
          <a:solidFill>
            <a:srgbClr val="3983B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a:extLst>
              <a:ext uri="{FF2B5EF4-FFF2-40B4-BE49-F238E27FC236}">
                <a16:creationId xmlns:a16="http://schemas.microsoft.com/office/drawing/2014/main" id="{C88D2B46-0DD3-4C2C-91B1-8052ADE4764A}"/>
              </a:ext>
            </a:extLst>
          </p:cNvPr>
          <p:cNvSpPr/>
          <p:nvPr/>
        </p:nvSpPr>
        <p:spPr>
          <a:xfrm>
            <a:off x="2715904" y="-573206"/>
            <a:ext cx="805218" cy="327546"/>
          </a:xfrm>
          <a:prstGeom prst="rect">
            <a:avLst/>
          </a:prstGeom>
          <a:solidFill>
            <a:srgbClr val="FEAFC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5F2B907E-6D6D-433C-97E4-402030C901D7}"/>
              </a:ext>
            </a:extLst>
          </p:cNvPr>
          <p:cNvSpPr/>
          <p:nvPr/>
        </p:nvSpPr>
        <p:spPr>
          <a:xfrm>
            <a:off x="3788999" y="-573206"/>
            <a:ext cx="805218" cy="327546"/>
          </a:xfrm>
          <a:prstGeom prst="rect">
            <a:avLst/>
          </a:prstGeom>
          <a:solidFill>
            <a:srgbClr val="C3D6E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DD4C9294-5BC2-46E9-B82E-C30A286FDAFB}"/>
              </a:ext>
            </a:extLst>
          </p:cNvPr>
          <p:cNvSpPr/>
          <p:nvPr/>
        </p:nvSpPr>
        <p:spPr>
          <a:xfrm>
            <a:off x="4862094" y="-626930"/>
            <a:ext cx="818866" cy="381270"/>
          </a:xfrm>
          <a:prstGeom prst="rect">
            <a:avLst/>
          </a:prstGeom>
          <a:solidFill>
            <a:srgbClr val="E4A8B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a:extLst>
              <a:ext uri="{FF2B5EF4-FFF2-40B4-BE49-F238E27FC236}">
                <a16:creationId xmlns:a16="http://schemas.microsoft.com/office/drawing/2014/main" id="{9B6C7105-4DA7-4683-8AA9-EB2DDBE8E316}"/>
              </a:ext>
            </a:extLst>
          </p:cNvPr>
          <p:cNvSpPr/>
          <p:nvPr/>
        </p:nvSpPr>
        <p:spPr>
          <a:xfrm>
            <a:off x="5958993" y="-573206"/>
            <a:ext cx="933126" cy="327546"/>
          </a:xfrm>
          <a:prstGeom prst="rect">
            <a:avLst/>
          </a:prstGeom>
          <a:solidFill>
            <a:srgbClr val="F0E6E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Text Placeholder 4" descr="e7d195523061f1c03a90ee8e42cb24248e56383cd534985688F9F494128731F165EE95AB4B0C0A38076AAEA07667B1565C446FC45FF01DFB0E885BCDBDF3A284F3DB14DA61DD97F0BAB2E6C668FB4931E215FF6878D5F6B032843CFB47259E248E89D01D575A99CB5DF838081BCE0EDDD238B8F87A796586F5FAC1C06AABE84C4ECC1A989166756AD97A84BABA773466">
            <a:extLst>
              <a:ext uri="{FF2B5EF4-FFF2-40B4-BE49-F238E27FC236}">
                <a16:creationId xmlns:a16="http://schemas.microsoft.com/office/drawing/2014/main" id="{AF36A1DE-8598-41C9-9B0B-8BD26D51CFA6}"/>
              </a:ext>
            </a:extLst>
          </p:cNvPr>
          <p:cNvSpPr txBox="1"/>
          <p:nvPr/>
        </p:nvSpPr>
        <p:spPr>
          <a:xfrm>
            <a:off x="2670718" y="2823194"/>
            <a:ext cx="7802136" cy="2123658"/>
          </a:xfrm>
          <a:prstGeom prst="rect">
            <a:avLst/>
          </a:prstGeom>
          <a:noFill/>
        </p:spPr>
        <p:txBody>
          <a:bodyPr wrap="none" rtlCol="0">
            <a:spAutoFit/>
          </a:bodyPr>
          <a:lstStyle>
            <a:defPPr>
              <a:defRPr lang="zh-CN"/>
            </a:defPPr>
            <a:lvl1pPr>
              <a:defRPr sz="8800" spc="600">
                <a:solidFill>
                  <a:schemeClr val="accent1">
                    <a:lumMod val="75000"/>
                  </a:schemeClr>
                </a:solidFill>
                <a:latin typeface="Felix Titling" panose="04060505060202020A04" pitchFamily="82" charset="0"/>
              </a:defRPr>
            </a:lvl1pPr>
          </a:lstStyle>
          <a:p>
            <a:r>
              <a:rPr lang="zh-CN" altLang="en-US" sz="6600" spc="0" dirty="0">
                <a:solidFill>
                  <a:schemeClr val="tx1"/>
                </a:solidFill>
                <a:latin typeface="华文中宋" panose="02010600040101010101" pitchFamily="2" charset="-122"/>
                <a:ea typeface="华文中宋" panose="02010600040101010101" pitchFamily="2" charset="-122"/>
              </a:rPr>
              <a:t>谢谢</a:t>
            </a:r>
            <a:r>
              <a:rPr lang="en-US" sz="6600" spc="0" dirty="0">
                <a:solidFill>
                  <a:schemeClr val="tx1"/>
                </a:solidFill>
                <a:latin typeface="华文中宋" panose="02010600040101010101" pitchFamily="2" charset="-122"/>
                <a:ea typeface="华文中宋" panose="02010600040101010101" pitchFamily="2" charset="-122"/>
              </a:rPr>
              <a:t>,</a:t>
            </a:r>
          </a:p>
          <a:p>
            <a:r>
              <a:rPr lang="zh-CN" altLang="en-US" sz="6600" spc="0" dirty="0">
                <a:solidFill>
                  <a:schemeClr val="tx1"/>
                </a:solidFill>
                <a:latin typeface="华文中宋" panose="02010600040101010101" pitchFamily="2" charset="-122"/>
                <a:ea typeface="华文中宋" panose="02010600040101010101" pitchFamily="2" charset="-122"/>
              </a:rPr>
              <a:t>欢迎大家批评指正！</a:t>
            </a:r>
            <a:endParaRPr lang="id-ID" sz="6600" spc="0" dirty="0">
              <a:solidFill>
                <a:schemeClr val="tx1"/>
              </a:solidFill>
              <a:latin typeface="华文中宋" panose="02010600040101010101" pitchFamily="2" charset="-122"/>
              <a:ea typeface="华文中宋" panose="02010600040101010101" pitchFamily="2" charset="-122"/>
            </a:endParaRPr>
          </a:p>
        </p:txBody>
      </p:sp>
      <p:sp>
        <p:nvSpPr>
          <p:cNvPr id="18" name="Text Placeholder 4" descr="e7d195523061f1c03a90ee8e42cb24248e56383cd534985688F9F494128731F165EE95AB4B0C0A38076AAEA07667B1565C446FC45FF01DFB0E885BCDBDF3A284F3DB14DA61DD97F0BAB2E6C668FB4931E215FF6878D5F6B032843CFB47259E248E89D01D575A99CB5DF838081BCE0EDDD238B8F87A796586F5FAC1C06AABE84C4ECC1A989166756AD97A84BABA773466">
            <a:extLst>
              <a:ext uri="{FF2B5EF4-FFF2-40B4-BE49-F238E27FC236}">
                <a16:creationId xmlns:a16="http://schemas.microsoft.com/office/drawing/2014/main" id="{EE4358D0-5BFA-451B-A6E9-FCE7263CE7E1}"/>
              </a:ext>
            </a:extLst>
          </p:cNvPr>
          <p:cNvSpPr txBox="1"/>
          <p:nvPr/>
        </p:nvSpPr>
        <p:spPr>
          <a:xfrm>
            <a:off x="2715904" y="1208824"/>
            <a:ext cx="4677359" cy="164246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buNone/>
              <a:defRPr/>
            </a:pPr>
            <a:r>
              <a:rPr lang="en-US" sz="3200" dirty="0">
                <a:latin typeface="Adobe 楷体 Std R" panose="02020400000000000000" pitchFamily="18" charset="-122"/>
                <a:ea typeface="Adobe 楷体 Std R" panose="02020400000000000000" pitchFamily="18" charset="-122"/>
                <a:cs typeface="hakuyoxingshu7000" panose="02000600000000000000" pitchFamily="2" charset="-122"/>
              </a:rPr>
              <a:t>FOR YOUR </a:t>
            </a:r>
          </a:p>
          <a:p>
            <a:pPr marL="0" indent="0">
              <a:lnSpc>
                <a:spcPct val="114000"/>
              </a:lnSpc>
              <a:buNone/>
              <a:defRPr/>
            </a:pPr>
            <a:r>
              <a:rPr lang="en-US" sz="3200" dirty="0">
                <a:latin typeface="Adobe 楷体 Std R" panose="02020400000000000000" pitchFamily="18" charset="-122"/>
                <a:ea typeface="Adobe 楷体 Std R" panose="02020400000000000000" pitchFamily="18" charset="-122"/>
                <a:cs typeface="hakuyoxingshu7000" panose="02000600000000000000" pitchFamily="2" charset="-122"/>
              </a:rPr>
              <a:t>ATTENTION</a:t>
            </a:r>
            <a:endParaRPr lang="id-ID" sz="3200" dirty="0">
              <a:latin typeface="Adobe 楷体 Std R" panose="02020400000000000000" pitchFamily="18" charset="-122"/>
              <a:ea typeface="Adobe 楷体 Std R" panose="02020400000000000000" pitchFamily="18" charset="-122"/>
              <a:cs typeface="hakuyoxingshu7000" panose="02000600000000000000" pitchFamily="2" charset="-122"/>
            </a:endParaRPr>
          </a:p>
        </p:txBody>
      </p:sp>
      <p:grpSp>
        <p:nvGrpSpPr>
          <p:cNvPr id="19" name="Group 1" descr="e7d195523061f1c03a90ee8e42cb24248e56383cd534985688F9F494128731F165EE95AB4B0C0A38076AAEA07667B1565C446FC45FF01DFB0E885BCDBDF3A284F3DB14DA61DD97F0BAB2E6C668FB4931E215FF6878D5F6B032843CFB47259E248E89D01D575A99CB5DF838081BCE0EDDD238B8F87A796586F5FAC1C06AABE84C4ECC1A989166756AD97A84BABA773466">
            <a:extLst>
              <a:ext uri="{FF2B5EF4-FFF2-40B4-BE49-F238E27FC236}">
                <a16:creationId xmlns:a16="http://schemas.microsoft.com/office/drawing/2014/main" id="{9492AB41-F6F5-41DE-A6D1-C4147EA78F56}"/>
              </a:ext>
            </a:extLst>
          </p:cNvPr>
          <p:cNvGrpSpPr/>
          <p:nvPr/>
        </p:nvGrpSpPr>
        <p:grpSpPr>
          <a:xfrm>
            <a:off x="995224" y="4918753"/>
            <a:ext cx="1849073" cy="477519"/>
            <a:chOff x="1207098" y="4160470"/>
            <a:chExt cx="1849073" cy="477519"/>
          </a:xfrm>
        </p:grpSpPr>
        <p:sp>
          <p:nvSpPr>
            <p:cNvPr id="20" name="Rectangle: Rounded Corners 10">
              <a:extLst>
                <a:ext uri="{FF2B5EF4-FFF2-40B4-BE49-F238E27FC236}">
                  <a16:creationId xmlns:a16="http://schemas.microsoft.com/office/drawing/2014/main" id="{C14D0C63-3D23-47B8-B0C1-81085FAED239}"/>
                </a:ext>
              </a:extLst>
            </p:cNvPr>
            <p:cNvSpPr/>
            <p:nvPr/>
          </p:nvSpPr>
          <p:spPr>
            <a:xfrm>
              <a:off x="1207098" y="4160470"/>
              <a:ext cx="1849073" cy="477519"/>
            </a:xfrm>
            <a:prstGeom prst="roundRect">
              <a:avLst>
                <a:gd name="adj" fmla="val 50000"/>
              </a:avLst>
            </a:prstGeom>
            <a:noFill/>
            <a:ln>
              <a:solidFill>
                <a:schemeClr val="accent1"/>
              </a:solidFill>
            </a:ln>
            <a:effectLst>
              <a:outerShdw blurRad="254000" dist="63500" dir="5400000" algn="t" rotWithShape="0">
                <a:schemeClr val="tx1">
                  <a:lumMod val="85000"/>
                  <a:lumOff val="1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400" b="1" dirty="0">
                <a:solidFill>
                  <a:schemeClr val="tx1"/>
                </a:solidFill>
                <a:latin typeface="Segoe UI Light" panose="020B0502040204020203" pitchFamily="34" charset="0"/>
                <a:cs typeface="Segoe UI Light" panose="020B0502040204020203" pitchFamily="34" charset="0"/>
              </a:endParaRPr>
            </a:p>
          </p:txBody>
        </p:sp>
        <p:grpSp>
          <p:nvGrpSpPr>
            <p:cNvPr id="21" name="Group 11">
              <a:extLst>
                <a:ext uri="{FF2B5EF4-FFF2-40B4-BE49-F238E27FC236}">
                  <a16:creationId xmlns:a16="http://schemas.microsoft.com/office/drawing/2014/main" id="{1B4EAD25-811C-4DB3-BA64-56E4D099931C}"/>
                </a:ext>
              </a:extLst>
            </p:cNvPr>
            <p:cNvGrpSpPr/>
            <p:nvPr/>
          </p:nvGrpSpPr>
          <p:grpSpPr>
            <a:xfrm>
              <a:off x="2579656" y="4368433"/>
              <a:ext cx="273758" cy="61592"/>
              <a:chOff x="1480891" y="946167"/>
              <a:chExt cx="1594659" cy="358772"/>
            </a:xfrm>
          </p:grpSpPr>
          <p:cxnSp>
            <p:nvCxnSpPr>
              <p:cNvPr id="23" name="Straight Connector 12">
                <a:extLst>
                  <a:ext uri="{FF2B5EF4-FFF2-40B4-BE49-F238E27FC236}">
                    <a16:creationId xmlns:a16="http://schemas.microsoft.com/office/drawing/2014/main" id="{D2BD50A7-8ADB-41B1-B59A-B6E363ABC038}"/>
                  </a:ext>
                </a:extLst>
              </p:cNvPr>
              <p:cNvCxnSpPr/>
              <p:nvPr/>
            </p:nvCxnSpPr>
            <p:spPr>
              <a:xfrm flipV="1">
                <a:off x="1480891" y="1125550"/>
                <a:ext cx="1523665"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24" name="Group 13">
                <a:extLst>
                  <a:ext uri="{FF2B5EF4-FFF2-40B4-BE49-F238E27FC236}">
                    <a16:creationId xmlns:a16="http://schemas.microsoft.com/office/drawing/2014/main" id="{C799D653-59EE-4EE8-96FE-ED46BC57616C}"/>
                  </a:ext>
                </a:extLst>
              </p:cNvPr>
              <p:cNvGrpSpPr/>
              <p:nvPr/>
            </p:nvGrpSpPr>
            <p:grpSpPr>
              <a:xfrm rot="5400000">
                <a:off x="2622551" y="851939"/>
                <a:ext cx="358772" cy="547227"/>
                <a:chOff x="1506425" y="609486"/>
                <a:chExt cx="129207" cy="197077"/>
              </a:xfrm>
            </p:grpSpPr>
            <p:cxnSp>
              <p:nvCxnSpPr>
                <p:cNvPr id="25" name="Straight Connector 14">
                  <a:extLst>
                    <a:ext uri="{FF2B5EF4-FFF2-40B4-BE49-F238E27FC236}">
                      <a16:creationId xmlns:a16="http://schemas.microsoft.com/office/drawing/2014/main" id="{3D7038C6-43A6-4D98-8AF8-76928DC182EF}"/>
                    </a:ext>
                  </a:extLst>
                </p:cNvPr>
                <p:cNvCxnSpPr/>
                <p:nvPr/>
              </p:nvCxnSpPr>
              <p:spPr>
                <a:xfrm rot="-3000000">
                  <a:off x="1407886" y="708025"/>
                  <a:ext cx="197077" cy="0"/>
                </a:xfrm>
                <a:prstGeom prst="line">
                  <a:avLst/>
                </a:prstGeom>
                <a:ln w="6350" cap="rnd">
                  <a:solidFill>
                    <a:schemeClr val="accent1"/>
                  </a:solidFill>
                  <a:round/>
                </a:ln>
              </p:spPr>
              <p:style>
                <a:lnRef idx="1">
                  <a:schemeClr val="accent1"/>
                </a:lnRef>
                <a:fillRef idx="0">
                  <a:schemeClr val="accent1"/>
                </a:fillRef>
                <a:effectRef idx="0">
                  <a:schemeClr val="accent1"/>
                </a:effectRef>
                <a:fontRef idx="minor">
                  <a:schemeClr val="tx1"/>
                </a:fontRef>
              </p:style>
            </p:cxnSp>
            <p:cxnSp>
              <p:nvCxnSpPr>
                <p:cNvPr id="26" name="Straight Connector 15">
                  <a:extLst>
                    <a:ext uri="{FF2B5EF4-FFF2-40B4-BE49-F238E27FC236}">
                      <a16:creationId xmlns:a16="http://schemas.microsoft.com/office/drawing/2014/main" id="{83AED2C7-38F2-437C-A1FD-05F8D11184E6}"/>
                    </a:ext>
                  </a:extLst>
                </p:cNvPr>
                <p:cNvCxnSpPr/>
                <p:nvPr/>
              </p:nvCxnSpPr>
              <p:spPr>
                <a:xfrm rot="3000000" flipH="1">
                  <a:off x="1537093" y="708025"/>
                  <a:ext cx="197077" cy="0"/>
                </a:xfrm>
                <a:prstGeom prst="line">
                  <a:avLst/>
                </a:prstGeom>
                <a:ln w="6350" cap="rnd">
                  <a:solidFill>
                    <a:schemeClr val="accent1"/>
                  </a:solidFill>
                  <a:round/>
                </a:ln>
              </p:spPr>
              <p:style>
                <a:lnRef idx="1">
                  <a:schemeClr val="accent1"/>
                </a:lnRef>
                <a:fillRef idx="0">
                  <a:schemeClr val="accent1"/>
                </a:fillRef>
                <a:effectRef idx="0">
                  <a:schemeClr val="accent1"/>
                </a:effectRef>
                <a:fontRef idx="minor">
                  <a:schemeClr val="tx1"/>
                </a:fontRef>
              </p:style>
            </p:cxnSp>
          </p:grpSp>
        </p:grpSp>
        <p:sp>
          <p:nvSpPr>
            <p:cNvPr id="22" name="Text Placeholder 4">
              <a:extLst>
                <a:ext uri="{FF2B5EF4-FFF2-40B4-BE49-F238E27FC236}">
                  <a16:creationId xmlns:a16="http://schemas.microsoft.com/office/drawing/2014/main" id="{91425ACA-1BF0-4F45-8C28-4624F67B8A4D}"/>
                </a:ext>
              </a:extLst>
            </p:cNvPr>
            <p:cNvSpPr txBox="1"/>
            <p:nvPr/>
          </p:nvSpPr>
          <p:spPr>
            <a:xfrm>
              <a:off x="1342870" y="4243728"/>
              <a:ext cx="1171822" cy="33413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buNone/>
                <a:defRPr/>
              </a:pPr>
              <a:r>
                <a:rPr lang="en-US" sz="1200" dirty="0">
                  <a:latin typeface="微软雅黑 Light" panose="020B0502040204020203" pitchFamily="34" charset="-122"/>
                  <a:ea typeface="微软雅黑 Light" panose="020B0502040204020203" pitchFamily="34" charset="-122"/>
                  <a:cs typeface="Segoe UI" panose="020B0502040204020203" pitchFamily="34" charset="0"/>
                </a:rPr>
                <a:t>End Slide</a:t>
              </a:r>
              <a:endParaRPr lang="id-ID" sz="1200" dirty="0">
                <a:latin typeface="微软雅黑 Light" panose="020B0502040204020203" pitchFamily="34" charset="-122"/>
                <a:ea typeface="微软雅黑 Light" panose="020B0502040204020203" pitchFamily="34" charset="-122"/>
                <a:cs typeface="Segoe UI" panose="020B0502040204020203" pitchFamily="34" charset="0"/>
              </a:endParaRPr>
            </a:p>
          </p:txBody>
        </p:sp>
      </p:grpSp>
    </p:spTree>
    <p:extLst>
      <p:ext uri="{BB962C8B-B14F-4D97-AF65-F5344CB8AC3E}">
        <p14:creationId xmlns:p14="http://schemas.microsoft.com/office/powerpoint/2010/main" val="3168655088"/>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1000"/>
                                        <p:tgtEl>
                                          <p:spTgt spid="17"/>
                                        </p:tgtEl>
                                      </p:cBhvr>
                                    </p:animEffect>
                                    <p:anim calcmode="lin" valueType="num">
                                      <p:cBhvr>
                                        <p:cTn id="13" dur="1000" fill="hold"/>
                                        <p:tgtEl>
                                          <p:spTgt spid="17"/>
                                        </p:tgtEl>
                                        <p:attrNameLst>
                                          <p:attrName>ppt_x</p:attrName>
                                        </p:attrNameLst>
                                      </p:cBhvr>
                                      <p:tavLst>
                                        <p:tav tm="0">
                                          <p:val>
                                            <p:strVal val="#ppt_x"/>
                                          </p:val>
                                        </p:tav>
                                        <p:tav tm="100000">
                                          <p:val>
                                            <p:strVal val="#ppt_x"/>
                                          </p:val>
                                        </p:tav>
                                      </p:tavLst>
                                    </p:anim>
                                    <p:anim calcmode="lin" valueType="num">
                                      <p:cBhvr>
                                        <p:cTn id="14" dur="1000" fill="hold"/>
                                        <p:tgtEl>
                                          <p:spTgt spid="17"/>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1000"/>
                                        <p:tgtEl>
                                          <p:spTgt spid="19"/>
                                        </p:tgtEl>
                                      </p:cBhvr>
                                    </p:animEffect>
                                    <p:anim calcmode="lin" valueType="num">
                                      <p:cBhvr>
                                        <p:cTn id="18" dur="1000" fill="hold"/>
                                        <p:tgtEl>
                                          <p:spTgt spid="19"/>
                                        </p:tgtEl>
                                        <p:attrNameLst>
                                          <p:attrName>ppt_x</p:attrName>
                                        </p:attrNameLst>
                                      </p:cBhvr>
                                      <p:tavLst>
                                        <p:tav tm="0">
                                          <p:val>
                                            <p:strVal val="#ppt_x"/>
                                          </p:val>
                                        </p:tav>
                                        <p:tav tm="100000">
                                          <p:val>
                                            <p:strVal val="#ppt_x"/>
                                          </p:val>
                                        </p:tav>
                                      </p:tavLst>
                                    </p:anim>
                                    <p:anim calcmode="lin" valueType="num">
                                      <p:cBhvr>
                                        <p:cTn id="19"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2">
            <a:extLst>
              <a:ext uri="{FF2B5EF4-FFF2-40B4-BE49-F238E27FC236}">
                <a16:creationId xmlns:a16="http://schemas.microsoft.com/office/drawing/2014/main" id="{3E5B7F16-84B5-45A2-BFAD-2A9116C84B01}"/>
              </a:ext>
            </a:extLst>
          </p:cNvPr>
          <p:cNvSpPr/>
          <p:nvPr/>
        </p:nvSpPr>
        <p:spPr>
          <a:xfrm>
            <a:off x="0" y="-2194"/>
            <a:ext cx="12192000" cy="6860194"/>
          </a:xfrm>
          <a:prstGeom prst="rect">
            <a:avLst/>
          </a:prstGeom>
          <a:solidFill>
            <a:srgbClr val="E8F5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6">
            <a:extLst>
              <a:ext uri="{FF2B5EF4-FFF2-40B4-BE49-F238E27FC236}">
                <a16:creationId xmlns:a16="http://schemas.microsoft.com/office/drawing/2014/main" id="{37743A7E-B8F9-4967-A07E-0CFDE89CCD4F}"/>
              </a:ext>
            </a:extLst>
          </p:cNvPr>
          <p:cNvSpPr>
            <a:spLocks/>
          </p:cNvSpPr>
          <p:nvPr/>
        </p:nvSpPr>
        <p:spPr bwMode="auto">
          <a:xfrm>
            <a:off x="3175" y="0"/>
            <a:ext cx="9614101" cy="6421168"/>
          </a:xfrm>
          <a:custGeom>
            <a:avLst/>
            <a:gdLst>
              <a:gd name="T0" fmla="*/ 2971 w 2971"/>
              <a:gd name="T1" fmla="*/ 0 h 1983"/>
              <a:gd name="T2" fmla="*/ 0 w 2971"/>
              <a:gd name="T3" fmla="*/ 0 h 1983"/>
              <a:gd name="T4" fmla="*/ 0 w 2971"/>
              <a:gd name="T5" fmla="*/ 1983 h 1983"/>
              <a:gd name="T6" fmla="*/ 1410 w 2971"/>
              <a:gd name="T7" fmla="*/ 1389 h 1983"/>
              <a:gd name="T8" fmla="*/ 2200 w 2971"/>
              <a:gd name="T9" fmla="*/ 339 h 1983"/>
              <a:gd name="T10" fmla="*/ 2971 w 2971"/>
              <a:gd name="T11" fmla="*/ 0 h 1983"/>
            </a:gdLst>
            <a:ahLst/>
            <a:cxnLst>
              <a:cxn ang="0">
                <a:pos x="T0" y="T1"/>
              </a:cxn>
              <a:cxn ang="0">
                <a:pos x="T2" y="T3"/>
              </a:cxn>
              <a:cxn ang="0">
                <a:pos x="T4" y="T5"/>
              </a:cxn>
              <a:cxn ang="0">
                <a:pos x="T6" y="T7"/>
              </a:cxn>
              <a:cxn ang="0">
                <a:pos x="T8" y="T9"/>
              </a:cxn>
              <a:cxn ang="0">
                <a:pos x="T10" y="T11"/>
              </a:cxn>
            </a:cxnLst>
            <a:rect l="0" t="0" r="r" b="b"/>
            <a:pathLst>
              <a:path w="2971" h="1983">
                <a:moveTo>
                  <a:pt x="2971" y="0"/>
                </a:moveTo>
                <a:cubicBezTo>
                  <a:pt x="0" y="0"/>
                  <a:pt x="0" y="0"/>
                  <a:pt x="0" y="0"/>
                </a:cubicBezTo>
                <a:cubicBezTo>
                  <a:pt x="0" y="1983"/>
                  <a:pt x="0" y="1983"/>
                  <a:pt x="0" y="1983"/>
                </a:cubicBezTo>
                <a:cubicBezTo>
                  <a:pt x="303" y="1936"/>
                  <a:pt x="1022" y="1787"/>
                  <a:pt x="1410" y="1389"/>
                </a:cubicBezTo>
                <a:cubicBezTo>
                  <a:pt x="1791" y="997"/>
                  <a:pt x="1714" y="773"/>
                  <a:pt x="2200" y="339"/>
                </a:cubicBezTo>
                <a:cubicBezTo>
                  <a:pt x="2371" y="187"/>
                  <a:pt x="2663" y="49"/>
                  <a:pt x="2971" y="0"/>
                </a:cubicBezTo>
              </a:path>
            </a:pathLst>
          </a:custGeom>
          <a:solidFill>
            <a:srgbClr val="D0ED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22">
            <a:extLst>
              <a:ext uri="{FF2B5EF4-FFF2-40B4-BE49-F238E27FC236}">
                <a16:creationId xmlns:a16="http://schemas.microsoft.com/office/drawing/2014/main" id="{3423CEA2-885C-447E-83A0-F25986FF0E95}"/>
              </a:ext>
            </a:extLst>
          </p:cNvPr>
          <p:cNvSpPr>
            <a:spLocks/>
          </p:cNvSpPr>
          <p:nvPr/>
        </p:nvSpPr>
        <p:spPr bwMode="auto">
          <a:xfrm>
            <a:off x="3173" y="-3174"/>
            <a:ext cx="8222211" cy="6679745"/>
          </a:xfrm>
          <a:custGeom>
            <a:avLst/>
            <a:gdLst>
              <a:gd name="T0" fmla="*/ 2476 w 2476"/>
              <a:gd name="T1" fmla="*/ 0 h 2010"/>
              <a:gd name="T2" fmla="*/ 0 w 2476"/>
              <a:gd name="T3" fmla="*/ 0 h 2010"/>
              <a:gd name="T4" fmla="*/ 0 w 2476"/>
              <a:gd name="T5" fmla="*/ 2010 h 2010"/>
              <a:gd name="T6" fmla="*/ 1242 w 2476"/>
              <a:gd name="T7" fmla="*/ 1461 h 2010"/>
              <a:gd name="T8" fmla="*/ 1867 w 2476"/>
              <a:gd name="T9" fmla="*/ 439 h 2010"/>
              <a:gd name="T10" fmla="*/ 2476 w 2476"/>
              <a:gd name="T11" fmla="*/ 0 h 2010"/>
            </a:gdLst>
            <a:ahLst/>
            <a:cxnLst>
              <a:cxn ang="0">
                <a:pos x="T0" y="T1"/>
              </a:cxn>
              <a:cxn ang="0">
                <a:pos x="T2" y="T3"/>
              </a:cxn>
              <a:cxn ang="0">
                <a:pos x="T4" y="T5"/>
              </a:cxn>
              <a:cxn ang="0">
                <a:pos x="T6" y="T7"/>
              </a:cxn>
              <a:cxn ang="0">
                <a:pos x="T8" y="T9"/>
              </a:cxn>
              <a:cxn ang="0">
                <a:pos x="T10" y="T11"/>
              </a:cxn>
            </a:cxnLst>
            <a:rect l="0" t="0" r="r" b="b"/>
            <a:pathLst>
              <a:path w="2476" h="2010">
                <a:moveTo>
                  <a:pt x="2476" y="0"/>
                </a:moveTo>
                <a:cubicBezTo>
                  <a:pt x="2476" y="0"/>
                  <a:pt x="277" y="0"/>
                  <a:pt x="0" y="0"/>
                </a:cubicBezTo>
                <a:cubicBezTo>
                  <a:pt x="0" y="2010"/>
                  <a:pt x="0" y="2010"/>
                  <a:pt x="0" y="2010"/>
                </a:cubicBezTo>
                <a:cubicBezTo>
                  <a:pt x="0" y="2010"/>
                  <a:pt x="839" y="1919"/>
                  <a:pt x="1242" y="1461"/>
                </a:cubicBezTo>
                <a:cubicBezTo>
                  <a:pt x="1658" y="988"/>
                  <a:pt x="1519" y="903"/>
                  <a:pt x="1867" y="439"/>
                </a:cubicBezTo>
                <a:cubicBezTo>
                  <a:pt x="2042" y="207"/>
                  <a:pt x="2256" y="77"/>
                  <a:pt x="2476" y="0"/>
                </a:cubicBezTo>
              </a:path>
            </a:pathLst>
          </a:custGeom>
          <a:solidFill>
            <a:srgbClr val="FEAFC5">
              <a:alpha val="40000"/>
            </a:srgbClr>
          </a:solidFill>
          <a:ln>
            <a:noFill/>
          </a:ln>
        </p:spPr>
        <p:txBody>
          <a:bodyPr vert="horz" wrap="square" lIns="91440" tIns="45720" rIns="91440" bIns="45720" numCol="1" anchor="t" anchorCtr="0" compatLnSpc="1">
            <a:prstTxWarp prst="textNoShape">
              <a:avLst/>
            </a:prstTxWarp>
          </a:bodyPr>
          <a:lstStyle/>
          <a:p>
            <a:endParaRPr lang="en-US"/>
          </a:p>
        </p:txBody>
      </p:sp>
      <p:pic>
        <p:nvPicPr>
          <p:cNvPr id="23" name="图片占位符 10">
            <a:extLst>
              <a:ext uri="{FF2B5EF4-FFF2-40B4-BE49-F238E27FC236}">
                <a16:creationId xmlns:a16="http://schemas.microsoft.com/office/drawing/2014/main" id="{58E4EBBA-430B-4494-92E3-7C11EF46A460}"/>
              </a:ext>
            </a:extLst>
          </p:cNvPr>
          <p:cNvPicPr>
            <a:picLocks noChangeAspect="1"/>
          </p:cNvPicPr>
          <p:nvPr/>
        </p:nvPicPr>
        <p:blipFill>
          <a:blip r:embed="rId2" cstate="print">
            <a:extLst>
              <a:ext uri="{28A0092B-C50C-407E-A947-70E740481C1C}">
                <a14:useLocalDpi xmlns:a14="http://schemas.microsoft.com/office/drawing/2010/main" val="0"/>
              </a:ext>
            </a:extLst>
          </a:blip>
          <a:srcRect l="4621" r="4621"/>
          <a:stretch>
            <a:fillRect/>
          </a:stretch>
        </p:blipFill>
        <p:spPr>
          <a:xfrm>
            <a:off x="3174" y="-3174"/>
            <a:ext cx="7888093" cy="5794375"/>
          </a:xfrm>
          <a:custGeom>
            <a:avLst/>
            <a:gdLst>
              <a:gd name="connsiteX0" fmla="*/ 0 w 7888093"/>
              <a:gd name="connsiteY0" fmla="*/ 0 h 5794375"/>
              <a:gd name="connsiteX1" fmla="*/ 7888093 w 7888093"/>
              <a:gd name="connsiteY1" fmla="*/ 0 h 5794375"/>
              <a:gd name="connsiteX2" fmla="*/ 5693005 w 7888093"/>
              <a:gd name="connsiteY2" fmla="*/ 1569108 h 5794375"/>
              <a:gd name="connsiteX3" fmla="*/ 3433261 w 7888093"/>
              <a:gd name="connsiteY3" fmla="*/ 4645853 h 5794375"/>
              <a:gd name="connsiteX4" fmla="*/ 0 w 7888093"/>
              <a:gd name="connsiteY4" fmla="*/ 5794375 h 5794375"/>
              <a:gd name="connsiteX5" fmla="*/ 0 w 7888093"/>
              <a:gd name="connsiteY5" fmla="*/ 0 h 5794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888093" h="5794375">
                <a:moveTo>
                  <a:pt x="0" y="0"/>
                </a:moveTo>
                <a:lnTo>
                  <a:pt x="7888093" y="0"/>
                </a:lnTo>
                <a:cubicBezTo>
                  <a:pt x="7105750" y="362351"/>
                  <a:pt x="6358967" y="737643"/>
                  <a:pt x="5693005" y="1569108"/>
                </a:cubicBezTo>
                <a:cubicBezTo>
                  <a:pt x="4370780" y="3212627"/>
                  <a:pt x="4719925" y="3629977"/>
                  <a:pt x="3433261" y="4645853"/>
                </a:cubicBezTo>
                <a:cubicBezTo>
                  <a:pt x="2444016" y="5428789"/>
                  <a:pt x="523718" y="5726435"/>
                  <a:pt x="0" y="5794375"/>
                </a:cubicBezTo>
                <a:cubicBezTo>
                  <a:pt x="0" y="5794375"/>
                  <a:pt x="0" y="5794375"/>
                  <a:pt x="0" y="0"/>
                </a:cubicBezTo>
                <a:close/>
              </a:path>
            </a:pathLst>
          </a:custGeom>
        </p:spPr>
      </p:pic>
      <p:sp>
        <p:nvSpPr>
          <p:cNvPr id="24" name="Freeform 23">
            <a:extLst>
              <a:ext uri="{FF2B5EF4-FFF2-40B4-BE49-F238E27FC236}">
                <a16:creationId xmlns:a16="http://schemas.microsoft.com/office/drawing/2014/main" id="{45FB84B5-345B-4020-A618-98EBB962FDEF}"/>
              </a:ext>
            </a:extLst>
          </p:cNvPr>
          <p:cNvSpPr>
            <a:spLocks/>
          </p:cNvSpPr>
          <p:nvPr/>
        </p:nvSpPr>
        <p:spPr bwMode="auto">
          <a:xfrm>
            <a:off x="1" y="-3174"/>
            <a:ext cx="4927065" cy="5794375"/>
          </a:xfrm>
          <a:custGeom>
            <a:avLst/>
            <a:gdLst>
              <a:gd name="T0" fmla="*/ 1531 w 1531"/>
              <a:gd name="T1" fmla="*/ 0 h 1788"/>
              <a:gd name="T2" fmla="*/ 0 w 1531"/>
              <a:gd name="T3" fmla="*/ 0 h 1788"/>
              <a:gd name="T4" fmla="*/ 0 w 1531"/>
              <a:gd name="T5" fmla="*/ 1788 h 1788"/>
              <a:gd name="T6" fmla="*/ 563 w 1531"/>
              <a:gd name="T7" fmla="*/ 1491 h 1788"/>
              <a:gd name="T8" fmla="*/ 1169 w 1531"/>
              <a:gd name="T9" fmla="*/ 356 h 1788"/>
              <a:gd name="T10" fmla="*/ 1531 w 1531"/>
              <a:gd name="T11" fmla="*/ 0 h 1788"/>
            </a:gdLst>
            <a:ahLst/>
            <a:cxnLst>
              <a:cxn ang="0">
                <a:pos x="T0" y="T1"/>
              </a:cxn>
              <a:cxn ang="0">
                <a:pos x="T2" y="T3"/>
              </a:cxn>
              <a:cxn ang="0">
                <a:pos x="T4" y="T5"/>
              </a:cxn>
              <a:cxn ang="0">
                <a:pos x="T6" y="T7"/>
              </a:cxn>
              <a:cxn ang="0">
                <a:pos x="T8" y="T9"/>
              </a:cxn>
              <a:cxn ang="0">
                <a:pos x="T10" y="T11"/>
              </a:cxn>
            </a:cxnLst>
            <a:rect l="0" t="0" r="r" b="b"/>
            <a:pathLst>
              <a:path w="1531" h="1788">
                <a:moveTo>
                  <a:pt x="1531" y="0"/>
                </a:moveTo>
                <a:cubicBezTo>
                  <a:pt x="0" y="0"/>
                  <a:pt x="0" y="0"/>
                  <a:pt x="0" y="0"/>
                </a:cubicBezTo>
                <a:cubicBezTo>
                  <a:pt x="0" y="1788"/>
                  <a:pt x="0" y="1788"/>
                  <a:pt x="0" y="1788"/>
                </a:cubicBezTo>
                <a:cubicBezTo>
                  <a:pt x="110" y="1776"/>
                  <a:pt x="337" y="1724"/>
                  <a:pt x="563" y="1491"/>
                </a:cubicBezTo>
                <a:cubicBezTo>
                  <a:pt x="966" y="1077"/>
                  <a:pt x="768" y="865"/>
                  <a:pt x="1169" y="356"/>
                </a:cubicBezTo>
                <a:cubicBezTo>
                  <a:pt x="1275" y="221"/>
                  <a:pt x="1408" y="102"/>
                  <a:pt x="1531" y="0"/>
                </a:cubicBezTo>
              </a:path>
            </a:pathLst>
          </a:custGeom>
          <a:solidFill>
            <a:srgbClr val="F0E6ED">
              <a:alpha val="40000"/>
            </a:srgbClr>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18" name="Group 17"/>
          <p:cNvGrpSpPr/>
          <p:nvPr/>
        </p:nvGrpSpPr>
        <p:grpSpPr>
          <a:xfrm>
            <a:off x="2260125" y="1159196"/>
            <a:ext cx="4643832" cy="4484190"/>
            <a:chOff x="2948736" y="1476832"/>
            <a:chExt cx="4046453" cy="3907347"/>
          </a:xfrm>
        </p:grpSpPr>
        <p:sp>
          <p:nvSpPr>
            <p:cNvPr id="19" name="Oval 18"/>
            <p:cNvSpPr/>
            <p:nvPr/>
          </p:nvSpPr>
          <p:spPr>
            <a:xfrm>
              <a:off x="3046986" y="1476832"/>
              <a:ext cx="3837856" cy="3837857"/>
            </a:xfrm>
            <a:prstGeom prst="ellipse">
              <a:avLst/>
            </a:prstGeom>
            <a:solidFill>
              <a:srgbClr val="C0E7F5">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2948736" y="1645336"/>
              <a:ext cx="3738845" cy="3738843"/>
            </a:xfrm>
            <a:prstGeom prst="ellipse">
              <a:avLst/>
            </a:prstGeom>
            <a:solidFill>
              <a:srgbClr val="FEAFC5">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3256344" y="1645335"/>
              <a:ext cx="3738845" cy="3738843"/>
            </a:xfrm>
            <a:prstGeom prst="ellipse">
              <a:avLst/>
            </a:prstGeom>
            <a:solidFill>
              <a:srgbClr val="F0E6ED">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Title 1"/>
          <p:cNvSpPr txBox="1">
            <a:spLocks/>
          </p:cNvSpPr>
          <p:nvPr/>
        </p:nvSpPr>
        <p:spPr>
          <a:xfrm>
            <a:off x="2753147" y="3027424"/>
            <a:ext cx="3457775" cy="94111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dirty="0">
                <a:solidFill>
                  <a:schemeClr val="tx1">
                    <a:lumMod val="85000"/>
                    <a:lumOff val="15000"/>
                  </a:schemeClr>
                </a:solidFill>
                <a:latin typeface="Adobe 楷体 Std R" panose="02020400000000000000" pitchFamily="18" charset="-122"/>
                <a:ea typeface="Tangerine" panose="02000000000000000000" pitchFamily="2" charset="0"/>
              </a:rPr>
              <a:t>PART ONE</a:t>
            </a:r>
          </a:p>
        </p:txBody>
      </p:sp>
      <p:sp>
        <p:nvSpPr>
          <p:cNvPr id="13" name="Oval 12"/>
          <p:cNvSpPr/>
          <p:nvPr/>
        </p:nvSpPr>
        <p:spPr>
          <a:xfrm>
            <a:off x="7960211" y="3665170"/>
            <a:ext cx="668434" cy="668434"/>
          </a:xfrm>
          <a:prstGeom prst="ellipse">
            <a:avLst/>
          </a:prstGeom>
          <a:solidFill>
            <a:srgbClr val="F0E6ED">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6925180" y="5027245"/>
            <a:ext cx="568496" cy="568496"/>
          </a:xfrm>
          <a:prstGeom prst="ellipse">
            <a:avLst/>
          </a:prstGeom>
          <a:solidFill>
            <a:srgbClr val="FEAFC5">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7424664" y="2868910"/>
            <a:ext cx="340844" cy="340844"/>
          </a:xfrm>
          <a:prstGeom prst="ellipse">
            <a:avLst/>
          </a:prstGeom>
          <a:solidFill>
            <a:srgbClr val="A2DDF3">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13">
            <a:extLst>
              <a:ext uri="{FF2B5EF4-FFF2-40B4-BE49-F238E27FC236}">
                <a16:creationId xmlns:a16="http://schemas.microsoft.com/office/drawing/2014/main" id="{060D2ABC-CF40-4097-910C-54B4712C3453}"/>
              </a:ext>
            </a:extLst>
          </p:cNvPr>
          <p:cNvSpPr txBox="1"/>
          <p:nvPr/>
        </p:nvSpPr>
        <p:spPr>
          <a:xfrm>
            <a:off x="7303710" y="2975796"/>
            <a:ext cx="4122536" cy="1200329"/>
          </a:xfrm>
          <a:prstGeom prst="rect">
            <a:avLst/>
          </a:prstGeom>
          <a:noFill/>
        </p:spPr>
        <p:txBody>
          <a:bodyPr wrap="square" rtlCol="0">
            <a:spAutoFit/>
          </a:bodyPr>
          <a:lstStyle/>
          <a:p>
            <a:pPr algn="r"/>
            <a:r>
              <a:rPr lang="zh-CN" altLang="en-US" sz="7200" dirty="0">
                <a:latin typeface="Adobe 楷体 Std R" panose="02020400000000000000" pitchFamily="18" charset="-122"/>
              </a:rPr>
              <a:t>项目简介</a:t>
            </a:r>
            <a:endParaRPr lang="en-US" sz="7200" dirty="0">
              <a:latin typeface="Adobe 楷体 Std R" panose="02020400000000000000" pitchFamily="18" charset="-122"/>
            </a:endParaRPr>
          </a:p>
        </p:txBody>
      </p:sp>
    </p:spTree>
    <p:extLst>
      <p:ext uri="{BB962C8B-B14F-4D97-AF65-F5344CB8AC3E}">
        <p14:creationId xmlns:p14="http://schemas.microsoft.com/office/powerpoint/2010/main" val="3836612385"/>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1000"/>
                                        <p:tgtEl>
                                          <p:spTgt spid="25"/>
                                        </p:tgtEl>
                                      </p:cBhvr>
                                    </p:animEffect>
                                    <p:anim calcmode="lin" valueType="num">
                                      <p:cBhvr>
                                        <p:cTn id="13" dur="1000" fill="hold"/>
                                        <p:tgtEl>
                                          <p:spTgt spid="25"/>
                                        </p:tgtEl>
                                        <p:attrNameLst>
                                          <p:attrName>ppt_x</p:attrName>
                                        </p:attrNameLst>
                                      </p:cBhvr>
                                      <p:tavLst>
                                        <p:tav tm="0">
                                          <p:val>
                                            <p:strVal val="#ppt_x"/>
                                          </p:val>
                                        </p:tav>
                                        <p:tav tm="100000">
                                          <p:val>
                                            <p:strVal val="#ppt_x"/>
                                          </p:val>
                                        </p:tav>
                                      </p:tavLst>
                                    </p:anim>
                                    <p:anim calcmode="lin" valueType="num">
                                      <p:cBhvr>
                                        <p:cTn id="14"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2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12192000" cy="6858000"/>
          </a:xfrm>
          <a:prstGeom prst="rect">
            <a:avLst/>
          </a:prstGeom>
          <a:solidFill>
            <a:srgbClr val="E8F5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Freeform 5"/>
          <p:cNvSpPr>
            <a:spLocks/>
          </p:cNvSpPr>
          <p:nvPr/>
        </p:nvSpPr>
        <p:spPr bwMode="auto">
          <a:xfrm flipV="1">
            <a:off x="326" y="0"/>
            <a:ext cx="4787900" cy="6858000"/>
          </a:xfrm>
          <a:custGeom>
            <a:avLst/>
            <a:gdLst>
              <a:gd name="T0" fmla="*/ 1008 w 1506"/>
              <a:gd name="T1" fmla="*/ 0 h 2158"/>
              <a:gd name="T2" fmla="*/ 0 w 1506"/>
              <a:gd name="T3" fmla="*/ 0 h 2158"/>
              <a:gd name="T4" fmla="*/ 0 w 1506"/>
              <a:gd name="T5" fmla="*/ 2158 h 2158"/>
              <a:gd name="T6" fmla="*/ 1308 w 1506"/>
              <a:gd name="T7" fmla="*/ 2158 h 2158"/>
              <a:gd name="T8" fmla="*/ 1469 w 1506"/>
              <a:gd name="T9" fmla="*/ 1593 h 2158"/>
              <a:gd name="T10" fmla="*/ 801 w 1506"/>
              <a:gd name="T11" fmla="*/ 698 h 2158"/>
              <a:gd name="T12" fmla="*/ 1008 w 1506"/>
              <a:gd name="T13" fmla="*/ 0 h 2158"/>
            </a:gdLst>
            <a:ahLst/>
            <a:cxnLst>
              <a:cxn ang="0">
                <a:pos x="T0" y="T1"/>
              </a:cxn>
              <a:cxn ang="0">
                <a:pos x="T2" y="T3"/>
              </a:cxn>
              <a:cxn ang="0">
                <a:pos x="T4" y="T5"/>
              </a:cxn>
              <a:cxn ang="0">
                <a:pos x="T6" y="T7"/>
              </a:cxn>
              <a:cxn ang="0">
                <a:pos x="T8" y="T9"/>
              </a:cxn>
              <a:cxn ang="0">
                <a:pos x="T10" y="T11"/>
              </a:cxn>
              <a:cxn ang="0">
                <a:pos x="T12" y="T13"/>
              </a:cxn>
            </a:cxnLst>
            <a:rect l="0" t="0" r="r" b="b"/>
            <a:pathLst>
              <a:path w="1506" h="2158">
                <a:moveTo>
                  <a:pt x="1008" y="0"/>
                </a:moveTo>
                <a:cubicBezTo>
                  <a:pt x="0" y="0"/>
                  <a:pt x="0" y="0"/>
                  <a:pt x="0" y="0"/>
                </a:cubicBezTo>
                <a:cubicBezTo>
                  <a:pt x="0" y="2158"/>
                  <a:pt x="0" y="2158"/>
                  <a:pt x="0" y="2158"/>
                </a:cubicBezTo>
                <a:cubicBezTo>
                  <a:pt x="1308" y="2158"/>
                  <a:pt x="1308" y="2158"/>
                  <a:pt x="1308" y="2158"/>
                </a:cubicBezTo>
                <a:cubicBezTo>
                  <a:pt x="1356" y="2092"/>
                  <a:pt x="1506" y="1860"/>
                  <a:pt x="1469" y="1593"/>
                </a:cubicBezTo>
                <a:cubicBezTo>
                  <a:pt x="1425" y="1275"/>
                  <a:pt x="851" y="1078"/>
                  <a:pt x="801" y="698"/>
                </a:cubicBezTo>
                <a:cubicBezTo>
                  <a:pt x="752" y="328"/>
                  <a:pt x="945" y="73"/>
                  <a:pt x="1008" y="0"/>
                </a:cubicBezTo>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TextBox 9"/>
          <p:cNvSpPr txBox="1"/>
          <p:nvPr/>
        </p:nvSpPr>
        <p:spPr>
          <a:xfrm>
            <a:off x="1004887" y="661984"/>
            <a:ext cx="9499666" cy="662554"/>
          </a:xfrm>
          <a:prstGeom prst="rect">
            <a:avLst/>
          </a:prstGeom>
          <a:noFill/>
        </p:spPr>
        <p:txBody>
          <a:bodyPr wrap="square" rtlCol="0">
            <a:spAutoFit/>
          </a:bodyPr>
          <a:lstStyle/>
          <a:p>
            <a:pPr algn="ctr">
              <a:lnSpc>
                <a:spcPct val="150000"/>
              </a:lnSpc>
              <a:spcAft>
                <a:spcPts val="600"/>
              </a:spcAft>
            </a:pPr>
            <a:r>
              <a:rPr lang="zh-CN" altLang="en-US" sz="2800" dirty="0">
                <a:latin typeface="Adobe 楷体 Std R" panose="02020400000000000000" pitchFamily="18" charset="-122"/>
                <a:ea typeface="Adobe 楷体 Std R" panose="02020400000000000000" pitchFamily="18" charset="-122"/>
                <a:cs typeface="Open Sans" panose="020B0606030504020204" pitchFamily="34" charset="0"/>
              </a:rPr>
              <a:t>出游是否总是找不到合适的游玩地方？</a:t>
            </a:r>
            <a:endParaRPr lang="en-US" altLang="zh-CN" sz="2800" dirty="0">
              <a:latin typeface="Adobe 楷体 Std R" panose="02020400000000000000" pitchFamily="18" charset="-122"/>
              <a:ea typeface="Adobe 楷体 Std R" panose="02020400000000000000" pitchFamily="18" charset="-122"/>
              <a:cs typeface="Open Sans" panose="020B0606030504020204" pitchFamily="34" charset="0"/>
            </a:endParaRPr>
          </a:p>
        </p:txBody>
      </p:sp>
      <p:grpSp>
        <p:nvGrpSpPr>
          <p:cNvPr id="22" name="Group 21"/>
          <p:cNvGrpSpPr/>
          <p:nvPr/>
        </p:nvGrpSpPr>
        <p:grpSpPr>
          <a:xfrm>
            <a:off x="10345075" y="5462341"/>
            <a:ext cx="2551221" cy="2463517"/>
            <a:chOff x="2948736" y="1476832"/>
            <a:chExt cx="4046453" cy="3907347"/>
          </a:xfrm>
        </p:grpSpPr>
        <p:sp>
          <p:nvSpPr>
            <p:cNvPr id="23" name="Oval 22"/>
            <p:cNvSpPr/>
            <p:nvPr/>
          </p:nvSpPr>
          <p:spPr>
            <a:xfrm>
              <a:off x="3046986" y="1476832"/>
              <a:ext cx="3837856" cy="3837857"/>
            </a:xfrm>
            <a:prstGeom prst="ellipse">
              <a:avLst/>
            </a:prstGeom>
            <a:solidFill>
              <a:srgbClr val="C0E7F5">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2948736" y="1645336"/>
              <a:ext cx="3738845" cy="3738843"/>
            </a:xfrm>
            <a:prstGeom prst="ellipse">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3256344" y="1645335"/>
              <a:ext cx="3738845" cy="3738843"/>
            </a:xfrm>
            <a:prstGeom prst="ellipse">
              <a:avLst/>
            </a:prstGeom>
            <a:solidFill>
              <a:srgbClr val="75C7ED">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图片占位符 5">
            <a:extLst>
              <a:ext uri="{FF2B5EF4-FFF2-40B4-BE49-F238E27FC236}">
                <a16:creationId xmlns:a16="http://schemas.microsoft.com/office/drawing/2014/main" id="{AE61A8EC-4BC7-4888-94C2-194CF072E390}"/>
              </a:ext>
            </a:extLst>
          </p:cNvPr>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l="16667" r="16667"/>
          <a:stretch>
            <a:fillRect/>
          </a:stretch>
        </p:blipFill>
        <p:spPr>
          <a:xfrm>
            <a:off x="10682271" y="5712656"/>
            <a:ext cx="2117054" cy="2117054"/>
          </a:xfrm>
        </p:spPr>
      </p:pic>
      <p:sp>
        <p:nvSpPr>
          <p:cNvPr id="2" name="文本框 1">
            <a:extLst>
              <a:ext uri="{FF2B5EF4-FFF2-40B4-BE49-F238E27FC236}">
                <a16:creationId xmlns:a16="http://schemas.microsoft.com/office/drawing/2014/main" id="{F289A07B-2AE7-45EF-A168-1DED51B78A37}"/>
              </a:ext>
            </a:extLst>
          </p:cNvPr>
          <p:cNvSpPr txBox="1"/>
          <p:nvPr/>
        </p:nvSpPr>
        <p:spPr>
          <a:xfrm>
            <a:off x="441130" y="408658"/>
            <a:ext cx="1819978" cy="400110"/>
          </a:xfrm>
          <a:prstGeom prst="rect">
            <a:avLst/>
          </a:prstGeom>
          <a:noFill/>
        </p:spPr>
        <p:txBody>
          <a:bodyPr wrap="square" rtlCol="0">
            <a:spAutoFit/>
          </a:bodyPr>
          <a:lstStyle/>
          <a:p>
            <a:r>
              <a:rPr lang="en-US" altLang="zh-CN" sz="2000" b="1" dirty="0">
                <a:solidFill>
                  <a:srgbClr val="F36219"/>
                </a:solidFill>
              </a:rPr>
              <a:t>One </a:t>
            </a:r>
            <a:r>
              <a:rPr lang="zh-CN" altLang="en-US" sz="2000" b="1" dirty="0">
                <a:solidFill>
                  <a:srgbClr val="F36219"/>
                </a:solidFill>
              </a:rPr>
              <a:t>项目简介</a:t>
            </a:r>
          </a:p>
        </p:txBody>
      </p:sp>
      <p:sp>
        <p:nvSpPr>
          <p:cNvPr id="5" name="文本框 4">
            <a:extLst>
              <a:ext uri="{FF2B5EF4-FFF2-40B4-BE49-F238E27FC236}">
                <a16:creationId xmlns:a16="http://schemas.microsoft.com/office/drawing/2014/main" id="{A2A5E0DA-6D71-4890-BA06-4283AD752180}"/>
              </a:ext>
            </a:extLst>
          </p:cNvPr>
          <p:cNvSpPr txBox="1"/>
          <p:nvPr/>
        </p:nvSpPr>
        <p:spPr>
          <a:xfrm>
            <a:off x="1584040" y="1413032"/>
            <a:ext cx="8341360" cy="662554"/>
          </a:xfrm>
          <a:prstGeom prst="rect">
            <a:avLst/>
          </a:prstGeom>
          <a:noFill/>
        </p:spPr>
        <p:txBody>
          <a:bodyPr wrap="square" rtlCol="0">
            <a:spAutoFit/>
          </a:bodyPr>
          <a:lstStyle/>
          <a:p>
            <a:pPr marL="0" marR="0" lvl="0" indent="0" algn="ctr" defTabSz="914400" rtl="0" eaLnBrk="1" fontAlgn="auto" latinLnBrk="0" hangingPunct="1">
              <a:lnSpc>
                <a:spcPct val="150000"/>
              </a:lnSpc>
              <a:spcBef>
                <a:spcPts val="0"/>
              </a:spcBef>
              <a:spcAft>
                <a:spcPts val="600"/>
              </a:spcAft>
              <a:buClrTx/>
              <a:buSzTx/>
              <a:buFontTx/>
              <a:buNone/>
              <a:tabLst/>
              <a:defRPr/>
            </a:pPr>
            <a:r>
              <a:rPr kumimoji="0" lang="zh-CN" altLang="en-US" sz="2800" b="0" i="0" u="none" strike="noStrike" kern="1200" cap="none" spc="0" normalizeH="0" baseline="0" noProof="0" dirty="0">
                <a:ln>
                  <a:noFill/>
                </a:ln>
                <a:solidFill>
                  <a:srgbClr val="000000"/>
                </a:solidFill>
                <a:effectLst/>
                <a:uLnTx/>
                <a:uFillTx/>
                <a:latin typeface="Adobe 楷体 Std R" panose="02020400000000000000" pitchFamily="18" charset="-122"/>
                <a:ea typeface="Adobe 楷体 Std R" panose="02020400000000000000" pitchFamily="18" charset="-122"/>
                <a:cs typeface="Open Sans" panose="020B0606030504020204" pitchFamily="34" charset="0"/>
              </a:rPr>
              <a:t>朋友都有</a:t>
            </a:r>
            <a:r>
              <a:rPr kumimoji="0" lang="en-US" altLang="zh-CN" sz="2800" b="0" i="0" u="none" strike="noStrike" kern="1200" cap="none" spc="0" normalizeH="0" baseline="0" noProof="0" dirty="0" err="1">
                <a:ln>
                  <a:noFill/>
                </a:ln>
                <a:solidFill>
                  <a:srgbClr val="000000"/>
                </a:solidFill>
                <a:effectLst/>
                <a:uLnTx/>
                <a:uFillTx/>
                <a:latin typeface="Adobe 楷体 Std R" panose="02020400000000000000" pitchFamily="18" charset="-122"/>
                <a:ea typeface="Adobe 楷体 Std R" panose="02020400000000000000" pitchFamily="18" charset="-122"/>
                <a:cs typeface="Open Sans" panose="020B0606030504020204" pitchFamily="34" charset="0"/>
              </a:rPr>
              <a:t>npy</a:t>
            </a:r>
            <a:r>
              <a:rPr kumimoji="0" lang="zh-CN" altLang="en-US" sz="2800" b="0" i="0" u="none" strike="noStrike" kern="1200" cap="none" spc="0" normalizeH="0" baseline="0" noProof="0" dirty="0">
                <a:ln>
                  <a:noFill/>
                </a:ln>
                <a:solidFill>
                  <a:srgbClr val="000000"/>
                </a:solidFill>
                <a:effectLst/>
                <a:uLnTx/>
                <a:uFillTx/>
                <a:latin typeface="Adobe 楷体 Std R" panose="02020400000000000000" pitchFamily="18" charset="-122"/>
                <a:ea typeface="Adobe 楷体 Std R" panose="02020400000000000000" pitchFamily="18" charset="-122"/>
                <a:cs typeface="Open Sans" panose="020B0606030504020204" pitchFamily="34" charset="0"/>
              </a:rPr>
              <a:t>，</a:t>
            </a:r>
            <a:r>
              <a:rPr kumimoji="0" lang="zh-CN" altLang="en-US" sz="2800" b="1" i="0" u="none" strike="noStrike" kern="1200" cap="none" spc="0" normalizeH="0" baseline="0" noProof="0" dirty="0">
                <a:ln>
                  <a:noFill/>
                </a:ln>
                <a:solidFill>
                  <a:srgbClr val="000000"/>
                </a:solidFill>
                <a:effectLst/>
                <a:uLnTx/>
                <a:uFillTx/>
                <a:latin typeface="Adobe 楷体 Std R" panose="02020400000000000000" pitchFamily="18" charset="-122"/>
                <a:ea typeface="Adobe 楷体 Std R" panose="02020400000000000000" pitchFamily="18" charset="-122"/>
                <a:cs typeface="Open Sans" panose="020B0606030504020204" pitchFamily="34" charset="0"/>
              </a:rPr>
              <a:t>单身狗</a:t>
            </a:r>
            <a:r>
              <a:rPr kumimoji="0" lang="zh-CN" altLang="en-US" sz="2800" b="0" i="0" u="none" strike="noStrike" kern="1200" cap="none" spc="0" normalizeH="0" baseline="0" noProof="0" dirty="0">
                <a:ln>
                  <a:noFill/>
                </a:ln>
                <a:solidFill>
                  <a:srgbClr val="000000"/>
                </a:solidFill>
                <a:effectLst/>
                <a:uLnTx/>
                <a:uFillTx/>
                <a:latin typeface="Adobe 楷体 Std R" panose="02020400000000000000" pitchFamily="18" charset="-122"/>
                <a:ea typeface="Adobe 楷体 Std R" panose="02020400000000000000" pitchFamily="18" charset="-122"/>
                <a:cs typeface="Open Sans" panose="020B0606030504020204" pitchFamily="34" charset="0"/>
              </a:rPr>
              <a:t>假期和谁一起出游？</a:t>
            </a:r>
            <a:endParaRPr kumimoji="0" lang="en-US" altLang="zh-CN" sz="2800" b="0" i="0" u="none" strike="noStrike" kern="1200" cap="none" spc="0" normalizeH="0" baseline="0" noProof="0" dirty="0">
              <a:ln>
                <a:noFill/>
              </a:ln>
              <a:solidFill>
                <a:srgbClr val="000000"/>
              </a:solidFill>
              <a:effectLst/>
              <a:uLnTx/>
              <a:uFillTx/>
              <a:latin typeface="Adobe 楷体 Std R" panose="02020400000000000000" pitchFamily="18" charset="-122"/>
              <a:ea typeface="Adobe 楷体 Std R" panose="02020400000000000000" pitchFamily="18" charset="-122"/>
              <a:cs typeface="Open Sans" panose="020B0606030504020204" pitchFamily="34" charset="0"/>
            </a:endParaRPr>
          </a:p>
        </p:txBody>
      </p:sp>
      <p:sp>
        <p:nvSpPr>
          <p:cNvPr id="7" name="文本框 6">
            <a:extLst>
              <a:ext uri="{FF2B5EF4-FFF2-40B4-BE49-F238E27FC236}">
                <a16:creationId xmlns:a16="http://schemas.microsoft.com/office/drawing/2014/main" id="{6DF20C6A-2E91-4ECE-BE44-7A0AC39E473E}"/>
              </a:ext>
            </a:extLst>
          </p:cNvPr>
          <p:cNvSpPr txBox="1"/>
          <p:nvPr/>
        </p:nvSpPr>
        <p:spPr>
          <a:xfrm>
            <a:off x="2366360" y="2165650"/>
            <a:ext cx="6776720" cy="662554"/>
          </a:xfrm>
          <a:prstGeom prst="rect">
            <a:avLst/>
          </a:prstGeom>
          <a:noFill/>
        </p:spPr>
        <p:txBody>
          <a:bodyPr wrap="square" rtlCol="0">
            <a:spAutoFit/>
          </a:bodyPr>
          <a:lstStyle/>
          <a:p>
            <a:pPr marL="0" marR="0" lvl="0" indent="0" algn="ctr" defTabSz="914400" rtl="0" eaLnBrk="1" fontAlgn="auto" latinLnBrk="0" hangingPunct="1">
              <a:lnSpc>
                <a:spcPct val="150000"/>
              </a:lnSpc>
              <a:spcBef>
                <a:spcPts val="0"/>
              </a:spcBef>
              <a:spcAft>
                <a:spcPts val="600"/>
              </a:spcAft>
              <a:buClrTx/>
              <a:buSzTx/>
              <a:buFontTx/>
              <a:buNone/>
              <a:tabLst/>
              <a:defRPr/>
            </a:pPr>
            <a:r>
              <a:rPr kumimoji="0" lang="zh-CN" altLang="en-US" sz="2800" b="0" i="0" u="none" strike="noStrike" kern="1200" cap="none" spc="0" normalizeH="0" baseline="0" noProof="0" dirty="0">
                <a:ln>
                  <a:noFill/>
                </a:ln>
                <a:solidFill>
                  <a:srgbClr val="000000"/>
                </a:solidFill>
                <a:effectLst/>
                <a:uLnTx/>
                <a:uFillTx/>
                <a:latin typeface="Adobe 楷体 Std R" panose="02020400000000000000" pitchFamily="18" charset="-122"/>
                <a:ea typeface="Adobe 楷体 Std R" panose="02020400000000000000" pitchFamily="18" charset="-122"/>
                <a:cs typeface="Open Sans" panose="020B0606030504020204" pitchFamily="34" charset="0"/>
              </a:rPr>
              <a:t>玩密室逃脱</a:t>
            </a:r>
            <a:r>
              <a:rPr kumimoji="0" lang="zh-CN" altLang="en-US" sz="2800" b="1" i="0" u="none" strike="noStrike" kern="1200" cap="none" spc="0" normalizeH="0" baseline="0" noProof="0" dirty="0">
                <a:ln>
                  <a:noFill/>
                </a:ln>
                <a:solidFill>
                  <a:srgbClr val="000000"/>
                </a:solidFill>
                <a:effectLst/>
                <a:uLnTx/>
                <a:uFillTx/>
                <a:latin typeface="Adobe 楷体 Std R" panose="02020400000000000000" pitchFamily="18" charset="-122"/>
                <a:ea typeface="Adobe 楷体 Std R" panose="02020400000000000000" pitchFamily="18" charset="-122"/>
                <a:cs typeface="Open Sans" panose="020B0606030504020204" pitchFamily="34" charset="0"/>
              </a:rPr>
              <a:t>凑不齐人</a:t>
            </a:r>
            <a:r>
              <a:rPr kumimoji="0" lang="zh-CN" altLang="en-US" sz="2800" b="0" i="0" u="none" strike="noStrike" kern="1200" cap="none" spc="0" normalizeH="0" baseline="0" noProof="0" dirty="0">
                <a:ln>
                  <a:noFill/>
                </a:ln>
                <a:solidFill>
                  <a:srgbClr val="000000"/>
                </a:solidFill>
                <a:effectLst/>
                <a:uLnTx/>
                <a:uFillTx/>
                <a:latin typeface="Adobe 楷体 Std R" panose="02020400000000000000" pitchFamily="18" charset="-122"/>
                <a:ea typeface="Adobe 楷体 Std R" panose="02020400000000000000" pitchFamily="18" charset="-122"/>
                <a:cs typeface="Open Sans" panose="020B0606030504020204" pitchFamily="34" charset="0"/>
              </a:rPr>
              <a:t>怎么办？</a:t>
            </a:r>
            <a:endParaRPr kumimoji="0" lang="en-US" altLang="zh-CN" sz="2800" b="0" i="0" u="none" strike="noStrike" kern="1200" cap="none" spc="0" normalizeH="0" baseline="0" noProof="0" dirty="0">
              <a:ln>
                <a:noFill/>
              </a:ln>
              <a:solidFill>
                <a:srgbClr val="000000"/>
              </a:solidFill>
              <a:effectLst/>
              <a:uLnTx/>
              <a:uFillTx/>
              <a:latin typeface="Adobe 楷体 Std R" panose="02020400000000000000" pitchFamily="18" charset="-122"/>
              <a:ea typeface="Adobe 楷体 Std R" panose="02020400000000000000" pitchFamily="18" charset="-122"/>
              <a:cs typeface="Open Sans" panose="020B0606030504020204" pitchFamily="34" charset="0"/>
            </a:endParaRPr>
          </a:p>
        </p:txBody>
      </p:sp>
      <p:sp>
        <p:nvSpPr>
          <p:cNvPr id="8" name="文本框 7">
            <a:extLst>
              <a:ext uri="{FF2B5EF4-FFF2-40B4-BE49-F238E27FC236}">
                <a16:creationId xmlns:a16="http://schemas.microsoft.com/office/drawing/2014/main" id="{FDF73FFA-E177-4723-847F-828AA07FAAB3}"/>
              </a:ext>
            </a:extLst>
          </p:cNvPr>
          <p:cNvSpPr txBox="1"/>
          <p:nvPr/>
        </p:nvSpPr>
        <p:spPr>
          <a:xfrm>
            <a:off x="1503680" y="2912945"/>
            <a:ext cx="9184640" cy="662554"/>
          </a:xfrm>
          <a:prstGeom prst="rect">
            <a:avLst/>
          </a:prstGeom>
          <a:noFill/>
        </p:spPr>
        <p:txBody>
          <a:bodyPr wrap="square" rtlCol="0">
            <a:spAutoFit/>
          </a:bodyPr>
          <a:lstStyle/>
          <a:p>
            <a:pPr marL="0" marR="0" lvl="0" indent="0" algn="ctr" defTabSz="914400" rtl="0" eaLnBrk="1" fontAlgn="auto" latinLnBrk="0" hangingPunct="1">
              <a:lnSpc>
                <a:spcPct val="150000"/>
              </a:lnSpc>
              <a:spcBef>
                <a:spcPts val="0"/>
              </a:spcBef>
              <a:spcAft>
                <a:spcPts val="600"/>
              </a:spcAft>
              <a:buClrTx/>
              <a:buSzTx/>
              <a:buFontTx/>
              <a:buNone/>
              <a:tabLst/>
              <a:defRPr/>
            </a:pPr>
            <a:r>
              <a:rPr kumimoji="0" lang="zh-CN" altLang="en-US" sz="2800" b="0" i="0" u="none" strike="noStrike" kern="1200" cap="none" spc="0" normalizeH="0" baseline="0" noProof="0" dirty="0">
                <a:ln>
                  <a:noFill/>
                </a:ln>
                <a:solidFill>
                  <a:srgbClr val="000000"/>
                </a:solidFill>
                <a:effectLst/>
                <a:uLnTx/>
                <a:uFillTx/>
                <a:latin typeface="Adobe 楷体 Std R" panose="02020400000000000000" pitchFamily="18" charset="-122"/>
                <a:ea typeface="Adobe 楷体 Std R" panose="02020400000000000000" pitchFamily="18" charset="-122"/>
                <a:cs typeface="Open Sans" panose="020B0606030504020204" pitchFamily="34" charset="0"/>
              </a:rPr>
              <a:t>怎样才能在繁乱复杂的探店测评中辨别出</a:t>
            </a:r>
            <a:r>
              <a:rPr kumimoji="0" lang="zh-CN" altLang="en-US" sz="2800" b="1" i="0" u="none" strike="noStrike" kern="1200" cap="none" spc="0" normalizeH="0" baseline="0" noProof="0" dirty="0">
                <a:ln>
                  <a:noFill/>
                </a:ln>
                <a:solidFill>
                  <a:srgbClr val="000000"/>
                </a:solidFill>
                <a:effectLst/>
                <a:uLnTx/>
                <a:uFillTx/>
                <a:latin typeface="Adobe 楷体 Std R" panose="02020400000000000000" pitchFamily="18" charset="-122"/>
                <a:ea typeface="Adobe 楷体 Std R" panose="02020400000000000000" pitchFamily="18" charset="-122"/>
                <a:cs typeface="Open Sans" panose="020B0606030504020204" pitchFamily="34" charset="0"/>
              </a:rPr>
              <a:t>真实性高</a:t>
            </a:r>
            <a:r>
              <a:rPr kumimoji="0" lang="zh-CN" altLang="en-US" sz="2800" b="0" i="0" u="none" strike="noStrike" kern="1200" cap="none" spc="0" normalizeH="0" baseline="0" noProof="0" dirty="0">
                <a:ln>
                  <a:noFill/>
                </a:ln>
                <a:solidFill>
                  <a:srgbClr val="000000"/>
                </a:solidFill>
                <a:effectLst/>
                <a:uLnTx/>
                <a:uFillTx/>
                <a:latin typeface="Adobe 楷体 Std R" panose="02020400000000000000" pitchFamily="18" charset="-122"/>
                <a:ea typeface="Adobe 楷体 Std R" panose="02020400000000000000" pitchFamily="18" charset="-122"/>
                <a:cs typeface="Open Sans" panose="020B0606030504020204" pitchFamily="34" charset="0"/>
              </a:rPr>
              <a:t>的评价？</a:t>
            </a:r>
            <a:endParaRPr kumimoji="0" lang="en-US" altLang="zh-CN" sz="2800" b="0" i="0" u="none" strike="noStrike" kern="1200" cap="none" spc="0" normalizeH="0" baseline="0" noProof="0" dirty="0">
              <a:ln>
                <a:noFill/>
              </a:ln>
              <a:solidFill>
                <a:srgbClr val="000000"/>
              </a:solidFill>
              <a:effectLst/>
              <a:uLnTx/>
              <a:uFillTx/>
              <a:latin typeface="Adobe 楷体 Std R" panose="02020400000000000000" pitchFamily="18" charset="-122"/>
              <a:ea typeface="Adobe 楷体 Std R" panose="02020400000000000000" pitchFamily="18" charset="-122"/>
              <a:cs typeface="Open Sans" panose="020B0606030504020204" pitchFamily="34" charset="0"/>
            </a:endParaRPr>
          </a:p>
        </p:txBody>
      </p:sp>
      <p:sp>
        <p:nvSpPr>
          <p:cNvPr id="9" name="文本框 8">
            <a:extLst>
              <a:ext uri="{FF2B5EF4-FFF2-40B4-BE49-F238E27FC236}">
                <a16:creationId xmlns:a16="http://schemas.microsoft.com/office/drawing/2014/main" id="{8AC132B5-489B-4589-8124-2E4C86C3213E}"/>
              </a:ext>
            </a:extLst>
          </p:cNvPr>
          <p:cNvSpPr txBox="1"/>
          <p:nvPr/>
        </p:nvSpPr>
        <p:spPr>
          <a:xfrm>
            <a:off x="2036620" y="3636091"/>
            <a:ext cx="7436200" cy="1308884"/>
          </a:xfrm>
          <a:prstGeom prst="rect">
            <a:avLst/>
          </a:prstGeom>
          <a:noFill/>
        </p:spPr>
        <p:txBody>
          <a:bodyPr wrap="square" rtlCol="0">
            <a:spAutoFit/>
          </a:bodyPr>
          <a:lstStyle/>
          <a:p>
            <a:pPr marL="0" marR="0" lvl="0" indent="0" algn="ctr" defTabSz="914400" rtl="0" eaLnBrk="1" fontAlgn="auto" latinLnBrk="0" hangingPunct="1">
              <a:lnSpc>
                <a:spcPct val="150000"/>
              </a:lnSpc>
              <a:spcBef>
                <a:spcPts val="0"/>
              </a:spcBef>
              <a:spcAft>
                <a:spcPts val="600"/>
              </a:spcAft>
              <a:buClrTx/>
              <a:buSzTx/>
              <a:buFontTx/>
              <a:buNone/>
              <a:tabLst/>
              <a:defRPr/>
            </a:pPr>
            <a:r>
              <a:rPr kumimoji="0" lang="zh-CN" altLang="en-US" sz="2800" b="0" i="0" u="none" strike="noStrike" kern="1200" cap="none" spc="0" normalizeH="0" baseline="0" noProof="0" dirty="0">
                <a:ln>
                  <a:noFill/>
                </a:ln>
                <a:solidFill>
                  <a:srgbClr val="000000"/>
                </a:solidFill>
                <a:effectLst/>
                <a:uLnTx/>
                <a:uFillTx/>
                <a:latin typeface="Adobe 楷体 Std R" panose="02020400000000000000" pitchFamily="18" charset="-122"/>
                <a:ea typeface="Adobe 楷体 Std R" panose="02020400000000000000" pitchFamily="18" charset="-122"/>
                <a:cs typeface="Open Sans" panose="020B0606030504020204" pitchFamily="34" charset="0"/>
              </a:rPr>
              <a:t>是否假期出行到店门口了才发现要</a:t>
            </a:r>
            <a:r>
              <a:rPr kumimoji="0" lang="zh-CN" altLang="en-US" sz="2800" b="1" i="0" u="none" strike="noStrike" kern="1200" cap="none" spc="0" normalizeH="0" baseline="0" noProof="0" dirty="0">
                <a:ln>
                  <a:noFill/>
                </a:ln>
                <a:solidFill>
                  <a:srgbClr val="000000"/>
                </a:solidFill>
                <a:effectLst/>
                <a:uLnTx/>
                <a:uFillTx/>
                <a:latin typeface="Adobe 楷体 Std R" panose="02020400000000000000" pitchFamily="18" charset="-122"/>
                <a:ea typeface="Adobe 楷体 Std R" panose="02020400000000000000" pitchFamily="18" charset="-122"/>
                <a:cs typeface="Open Sans" panose="020B0606030504020204" pitchFamily="34" charset="0"/>
              </a:rPr>
              <a:t>排号</a:t>
            </a:r>
            <a:r>
              <a:rPr kumimoji="0" lang="zh-CN" altLang="en-US" sz="2800" b="0" i="0" u="none" strike="noStrike" kern="1200" cap="none" spc="0" normalizeH="0" baseline="0" noProof="0" dirty="0">
                <a:ln>
                  <a:noFill/>
                </a:ln>
                <a:solidFill>
                  <a:srgbClr val="000000"/>
                </a:solidFill>
                <a:effectLst/>
                <a:uLnTx/>
                <a:uFillTx/>
                <a:latin typeface="Adobe 楷体 Std R" panose="02020400000000000000" pitchFamily="18" charset="-122"/>
                <a:ea typeface="Adobe 楷体 Std R" panose="02020400000000000000" pitchFamily="18" charset="-122"/>
                <a:cs typeface="Open Sans" panose="020B0606030504020204" pitchFamily="34" charset="0"/>
              </a:rPr>
              <a:t>，在门口饥肠辘辘地等了</a:t>
            </a:r>
            <a:r>
              <a:rPr kumimoji="0" lang="en-US" altLang="zh-CN" sz="2800" b="1" i="0" u="none" strike="noStrike" kern="1200" cap="none" spc="0" normalizeH="0" baseline="0" noProof="0" dirty="0">
                <a:ln>
                  <a:noFill/>
                </a:ln>
                <a:solidFill>
                  <a:srgbClr val="000000"/>
                </a:solidFill>
                <a:effectLst/>
                <a:uLnTx/>
                <a:uFillTx/>
                <a:latin typeface="Adobe 楷体 Std R" panose="02020400000000000000" pitchFamily="18" charset="-122"/>
                <a:ea typeface="Adobe 楷体 Std R" panose="02020400000000000000" pitchFamily="18" charset="-122"/>
                <a:cs typeface="Open Sans" panose="020B0606030504020204" pitchFamily="34" charset="0"/>
              </a:rPr>
              <a:t>3</a:t>
            </a:r>
            <a:r>
              <a:rPr kumimoji="0" lang="zh-CN" altLang="en-US" sz="2800" b="1" i="0" u="none" strike="noStrike" kern="1200" cap="none" spc="0" normalizeH="0" baseline="0" noProof="0" dirty="0">
                <a:ln>
                  <a:noFill/>
                </a:ln>
                <a:solidFill>
                  <a:srgbClr val="000000"/>
                </a:solidFill>
                <a:effectLst/>
                <a:uLnTx/>
                <a:uFillTx/>
                <a:latin typeface="Adobe 楷体 Std R" panose="02020400000000000000" pitchFamily="18" charset="-122"/>
                <a:ea typeface="Adobe 楷体 Std R" panose="02020400000000000000" pitchFamily="18" charset="-122"/>
                <a:cs typeface="Open Sans" panose="020B0606030504020204" pitchFamily="34" charset="0"/>
              </a:rPr>
              <a:t>个小时</a:t>
            </a:r>
            <a:r>
              <a:rPr kumimoji="0" lang="zh-CN" altLang="en-US" sz="2800" b="0" i="0" u="none" strike="noStrike" kern="1200" cap="none" spc="0" normalizeH="0" baseline="0" noProof="0" dirty="0">
                <a:ln>
                  <a:noFill/>
                </a:ln>
                <a:solidFill>
                  <a:srgbClr val="000000"/>
                </a:solidFill>
                <a:effectLst/>
                <a:uLnTx/>
                <a:uFillTx/>
                <a:latin typeface="Adobe 楷体 Std R" panose="02020400000000000000" pitchFamily="18" charset="-122"/>
                <a:ea typeface="Adobe 楷体 Std R" panose="02020400000000000000" pitchFamily="18" charset="-122"/>
                <a:cs typeface="Open Sans" panose="020B0606030504020204" pitchFamily="34" charset="0"/>
              </a:rPr>
              <a:t>才吃上饭</a:t>
            </a:r>
            <a:r>
              <a:rPr kumimoji="0" lang="en-US" altLang="zh-CN" sz="2800" b="0" i="0" u="none" strike="noStrike" kern="1200" cap="none" spc="0" normalizeH="0" baseline="0" noProof="0" dirty="0">
                <a:ln>
                  <a:noFill/>
                </a:ln>
                <a:solidFill>
                  <a:srgbClr val="000000"/>
                </a:solidFill>
                <a:effectLst/>
                <a:uLnTx/>
                <a:uFillTx/>
                <a:latin typeface="Adobe 楷体 Std R" panose="02020400000000000000" pitchFamily="18" charset="-122"/>
                <a:ea typeface="Adobe 楷体 Std R" panose="02020400000000000000" pitchFamily="18" charset="-122"/>
                <a:cs typeface="Open Sans" panose="020B0606030504020204" pitchFamily="34" charset="0"/>
              </a:rPr>
              <a:t>?</a:t>
            </a:r>
          </a:p>
        </p:txBody>
      </p:sp>
      <p:sp>
        <p:nvSpPr>
          <p:cNvPr id="11" name="文本框 10">
            <a:extLst>
              <a:ext uri="{FF2B5EF4-FFF2-40B4-BE49-F238E27FC236}">
                <a16:creationId xmlns:a16="http://schemas.microsoft.com/office/drawing/2014/main" id="{D5D7C6CA-C360-4167-AD2A-1EDF9AAD3FFC}"/>
              </a:ext>
            </a:extLst>
          </p:cNvPr>
          <p:cNvSpPr txBox="1"/>
          <p:nvPr/>
        </p:nvSpPr>
        <p:spPr>
          <a:xfrm>
            <a:off x="1629203" y="4944975"/>
            <a:ext cx="8981441" cy="1384995"/>
          </a:xfrm>
          <a:prstGeom prst="rect">
            <a:avLst/>
          </a:prstGeom>
          <a:noFill/>
        </p:spPr>
        <p:txBody>
          <a:bodyPr wrap="square" rtlCol="0">
            <a:spAutoFit/>
          </a:bodyPr>
          <a:lstStyle/>
          <a:p>
            <a:pPr marL="0" marR="0" lvl="0" indent="0" algn="ctr" defTabSz="914400" rtl="0" eaLnBrk="1" fontAlgn="auto" latinLnBrk="0" hangingPunct="1">
              <a:lnSpc>
                <a:spcPct val="150000"/>
              </a:lnSpc>
              <a:spcBef>
                <a:spcPts val="0"/>
              </a:spcBef>
              <a:spcAft>
                <a:spcPts val="600"/>
              </a:spcAft>
              <a:buClrTx/>
              <a:buSzTx/>
              <a:buFontTx/>
              <a:buNone/>
              <a:tabLst/>
              <a:defRPr/>
            </a:pPr>
            <a:r>
              <a:rPr kumimoji="0" lang="zh-CN" altLang="en-US" sz="2800" b="0" i="0" u="none" strike="noStrike" kern="1200" cap="none" spc="0" normalizeH="0" baseline="0" noProof="0" dirty="0">
                <a:ln>
                  <a:noFill/>
                </a:ln>
                <a:solidFill>
                  <a:srgbClr val="000000"/>
                </a:solidFill>
                <a:effectLst/>
                <a:uLnTx/>
                <a:uFillTx/>
                <a:latin typeface="Adobe 楷体 Std R" panose="02020400000000000000" pitchFamily="18" charset="-122"/>
                <a:ea typeface="Adobe 楷体 Std R" panose="02020400000000000000" pitchFamily="18" charset="-122"/>
                <a:cs typeface="Open Sans" panose="020B0606030504020204" pitchFamily="34" charset="0"/>
              </a:rPr>
              <a:t>是否来大学前很</a:t>
            </a:r>
            <a:r>
              <a:rPr kumimoji="0" lang="zh-CN" altLang="en-US" sz="2800" b="0" i="0" u="none" strike="noStrike" kern="1200" cap="none" spc="0" normalizeH="0" baseline="0" noProof="0" dirty="0" smtClean="0">
                <a:ln>
                  <a:noFill/>
                </a:ln>
                <a:solidFill>
                  <a:srgbClr val="000000"/>
                </a:solidFill>
                <a:effectLst/>
                <a:uLnTx/>
                <a:uFillTx/>
                <a:latin typeface="Adobe 楷体 Std R" panose="02020400000000000000" pitchFamily="18" charset="-122"/>
                <a:ea typeface="Adobe 楷体 Std R" panose="02020400000000000000" pitchFamily="18" charset="-122"/>
                <a:cs typeface="Open Sans" panose="020B0606030504020204" pitchFamily="34" charset="0"/>
              </a:rPr>
              <a:t>开心下</a:t>
            </a:r>
            <a:r>
              <a:rPr kumimoji="0" lang="zh-CN" altLang="en-US" sz="2800" b="0" i="0" u="none" strike="noStrike" kern="1200" cap="none" spc="0" normalizeH="0" baseline="0" noProof="0" dirty="0" smtClean="0">
                <a:ln>
                  <a:noFill/>
                </a:ln>
                <a:solidFill>
                  <a:srgbClr val="000000"/>
                </a:solidFill>
                <a:effectLst/>
                <a:uLnTx/>
                <a:uFillTx/>
                <a:latin typeface="Adobe 楷体 Std R" panose="02020400000000000000" pitchFamily="18" charset="-122"/>
                <a:ea typeface="Adobe 楷体 Std R" panose="02020400000000000000" pitchFamily="18" charset="-122"/>
                <a:cs typeface="Open Sans" panose="020B0606030504020204" pitchFamily="34" charset="0"/>
              </a:rPr>
              <a:t>沙有</a:t>
            </a:r>
            <a:r>
              <a:rPr kumimoji="0" lang="zh-CN" altLang="en-US" sz="2800" b="0" i="0" u="none" strike="noStrike" kern="1200" cap="none" spc="0" normalizeH="0" baseline="0" noProof="0" dirty="0">
                <a:ln>
                  <a:noFill/>
                </a:ln>
                <a:solidFill>
                  <a:srgbClr val="000000"/>
                </a:solidFill>
                <a:effectLst/>
                <a:uLnTx/>
                <a:uFillTx/>
                <a:latin typeface="Adobe 楷体 Std R" panose="02020400000000000000" pitchFamily="18" charset="-122"/>
                <a:ea typeface="Adobe 楷体 Std R" panose="02020400000000000000" pitchFamily="18" charset="-122"/>
                <a:cs typeface="Open Sans" panose="020B0606030504020204" pitchFamily="34" charset="0"/>
              </a:rPr>
              <a:t>这么多学校，可以认识很多学校的人，来了之后发现根本</a:t>
            </a:r>
            <a:r>
              <a:rPr kumimoji="0" lang="zh-CN" altLang="en-US" sz="2800" b="1" i="0" u="none" strike="noStrike" kern="1200" cap="none" spc="0" normalizeH="0" baseline="0" noProof="0" dirty="0">
                <a:ln>
                  <a:noFill/>
                </a:ln>
                <a:solidFill>
                  <a:srgbClr val="000000"/>
                </a:solidFill>
                <a:effectLst/>
                <a:uLnTx/>
                <a:uFillTx/>
                <a:latin typeface="Adobe 楷体 Std R" panose="02020400000000000000" pitchFamily="18" charset="-122"/>
                <a:ea typeface="Adobe 楷体 Std R" panose="02020400000000000000" pitchFamily="18" charset="-122"/>
                <a:cs typeface="Open Sans" panose="020B0606030504020204" pitchFamily="34" charset="0"/>
              </a:rPr>
              <a:t>接触不到</a:t>
            </a:r>
            <a:r>
              <a:rPr kumimoji="0" lang="zh-CN" altLang="en-US" sz="2800" b="0" i="0" u="none" strike="noStrike" kern="1200" cap="none" spc="0" normalizeH="0" baseline="0" noProof="0" dirty="0">
                <a:ln>
                  <a:noFill/>
                </a:ln>
                <a:solidFill>
                  <a:srgbClr val="000000"/>
                </a:solidFill>
                <a:effectLst/>
                <a:uLnTx/>
                <a:uFillTx/>
                <a:latin typeface="Adobe 楷体 Std R" panose="02020400000000000000" pitchFamily="18" charset="-122"/>
                <a:ea typeface="Adobe 楷体 Std R" panose="02020400000000000000" pitchFamily="18" charset="-122"/>
                <a:cs typeface="Open Sans" panose="020B0606030504020204" pitchFamily="34" charset="0"/>
              </a:rPr>
              <a:t>别的学校的人？</a:t>
            </a:r>
            <a:endParaRPr kumimoji="0" lang="en-US" altLang="zh-CN" sz="2800" b="0" i="0" u="none" strike="noStrike" kern="1200" cap="none" spc="0" normalizeH="0" baseline="0" noProof="0" dirty="0">
              <a:ln>
                <a:noFill/>
              </a:ln>
              <a:solidFill>
                <a:srgbClr val="000000"/>
              </a:solidFill>
              <a:effectLst/>
              <a:uLnTx/>
              <a:uFillTx/>
              <a:latin typeface="Adobe 楷体 Std R" panose="02020400000000000000" pitchFamily="18" charset="-122"/>
              <a:ea typeface="Adobe 楷体 Std R" panose="02020400000000000000" pitchFamily="18" charset="-122"/>
              <a:cs typeface="Open Sans" panose="020B0606030504020204" pitchFamily="34" charset="0"/>
            </a:endParaRPr>
          </a:p>
        </p:txBody>
      </p:sp>
      <p:sp>
        <p:nvSpPr>
          <p:cNvPr id="12" name="矩形 11">
            <a:extLst>
              <a:ext uri="{FF2B5EF4-FFF2-40B4-BE49-F238E27FC236}">
                <a16:creationId xmlns:a16="http://schemas.microsoft.com/office/drawing/2014/main" id="{7C4065CA-DE2B-46AF-BB61-403BB6242AC3}"/>
              </a:ext>
            </a:extLst>
          </p:cNvPr>
          <p:cNvSpPr/>
          <p:nvPr/>
        </p:nvSpPr>
        <p:spPr>
          <a:xfrm rot="20687396">
            <a:off x="3226872" y="2149834"/>
            <a:ext cx="6108882" cy="2092881"/>
          </a:xfrm>
          <a:prstGeom prst="rect">
            <a:avLst/>
          </a:prstGeom>
          <a:solidFill>
            <a:schemeClr val="bg1"/>
          </a:solidFill>
          <a:ln>
            <a:solidFill>
              <a:schemeClr val="bg1"/>
            </a:solidFill>
          </a:ln>
        </p:spPr>
        <p:txBody>
          <a:bodyPr wrap="square" lIns="91440" tIns="45720" rIns="91440" bIns="45720">
            <a:spAutoFit/>
          </a:bodyPr>
          <a:lstStyle/>
          <a:p>
            <a:pPr algn="ctr"/>
            <a:r>
              <a:rPr lang="zh-CN" altLang="en-US" sz="13000" b="1" cap="none" spc="0" dirty="0">
                <a:ln w="12700">
                  <a:solidFill>
                    <a:srgbClr val="F36219"/>
                  </a:solidFill>
                  <a:prstDash val="solid"/>
                </a:ln>
                <a:solidFill>
                  <a:srgbClr val="F36219"/>
                </a:solidFill>
              </a:rPr>
              <a:t>  怎么办！</a:t>
            </a:r>
          </a:p>
        </p:txBody>
      </p:sp>
    </p:spTree>
    <p:extLst>
      <p:ext uri="{BB962C8B-B14F-4D97-AF65-F5344CB8AC3E}">
        <p14:creationId xmlns:p14="http://schemas.microsoft.com/office/powerpoint/2010/main" val="380636025"/>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1000"/>
                                        <p:tgtEl>
                                          <p:spTgt spid="7"/>
                                        </p:tgtEl>
                                      </p:cBhvr>
                                    </p:animEffect>
                                    <p:anim calcmode="lin" valueType="num">
                                      <p:cBhvr>
                                        <p:cTn id="22" dur="1000" fill="hold"/>
                                        <p:tgtEl>
                                          <p:spTgt spid="7"/>
                                        </p:tgtEl>
                                        <p:attrNameLst>
                                          <p:attrName>ppt_x</p:attrName>
                                        </p:attrNameLst>
                                      </p:cBhvr>
                                      <p:tavLst>
                                        <p:tav tm="0">
                                          <p:val>
                                            <p:strVal val="#ppt_x"/>
                                          </p:val>
                                        </p:tav>
                                        <p:tav tm="100000">
                                          <p:val>
                                            <p:strVal val="#ppt_x"/>
                                          </p:val>
                                        </p:tav>
                                      </p:tavLst>
                                    </p:anim>
                                    <p:anim calcmode="lin" valueType="num">
                                      <p:cBhvr>
                                        <p:cTn id="23"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fade">
                                      <p:cBhvr>
                                        <p:cTn id="28" dur="1000"/>
                                        <p:tgtEl>
                                          <p:spTgt spid="8"/>
                                        </p:tgtEl>
                                      </p:cBhvr>
                                    </p:animEffect>
                                    <p:anim calcmode="lin" valueType="num">
                                      <p:cBhvr>
                                        <p:cTn id="29" dur="1000" fill="hold"/>
                                        <p:tgtEl>
                                          <p:spTgt spid="8"/>
                                        </p:tgtEl>
                                        <p:attrNameLst>
                                          <p:attrName>ppt_x</p:attrName>
                                        </p:attrNameLst>
                                      </p:cBhvr>
                                      <p:tavLst>
                                        <p:tav tm="0">
                                          <p:val>
                                            <p:strVal val="#ppt_x"/>
                                          </p:val>
                                        </p:tav>
                                        <p:tav tm="100000">
                                          <p:val>
                                            <p:strVal val="#ppt_x"/>
                                          </p:val>
                                        </p:tav>
                                      </p:tavLst>
                                    </p:anim>
                                    <p:anim calcmode="lin" valueType="num">
                                      <p:cBhvr>
                                        <p:cTn id="30"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fade">
                                      <p:cBhvr>
                                        <p:cTn id="35" dur="1000"/>
                                        <p:tgtEl>
                                          <p:spTgt spid="9"/>
                                        </p:tgtEl>
                                      </p:cBhvr>
                                    </p:animEffect>
                                    <p:anim calcmode="lin" valueType="num">
                                      <p:cBhvr>
                                        <p:cTn id="36" dur="1000" fill="hold"/>
                                        <p:tgtEl>
                                          <p:spTgt spid="9"/>
                                        </p:tgtEl>
                                        <p:attrNameLst>
                                          <p:attrName>ppt_x</p:attrName>
                                        </p:attrNameLst>
                                      </p:cBhvr>
                                      <p:tavLst>
                                        <p:tav tm="0">
                                          <p:val>
                                            <p:strVal val="#ppt_x"/>
                                          </p:val>
                                        </p:tav>
                                        <p:tav tm="100000">
                                          <p:val>
                                            <p:strVal val="#ppt_x"/>
                                          </p:val>
                                        </p:tav>
                                      </p:tavLst>
                                    </p:anim>
                                    <p:anim calcmode="lin" valueType="num">
                                      <p:cBhvr>
                                        <p:cTn id="37"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fade">
                                      <p:cBhvr>
                                        <p:cTn id="42" dur="1000"/>
                                        <p:tgtEl>
                                          <p:spTgt spid="11"/>
                                        </p:tgtEl>
                                      </p:cBhvr>
                                    </p:animEffect>
                                    <p:anim calcmode="lin" valueType="num">
                                      <p:cBhvr>
                                        <p:cTn id="43" dur="1000" fill="hold"/>
                                        <p:tgtEl>
                                          <p:spTgt spid="11"/>
                                        </p:tgtEl>
                                        <p:attrNameLst>
                                          <p:attrName>ppt_x</p:attrName>
                                        </p:attrNameLst>
                                      </p:cBhvr>
                                      <p:tavLst>
                                        <p:tav tm="0">
                                          <p:val>
                                            <p:strVal val="#ppt_x"/>
                                          </p:val>
                                        </p:tav>
                                        <p:tav tm="100000">
                                          <p:val>
                                            <p:strVal val="#ppt_x"/>
                                          </p:val>
                                        </p:tav>
                                      </p:tavLst>
                                    </p:anim>
                                    <p:anim calcmode="lin" valueType="num">
                                      <p:cBhvr>
                                        <p:cTn id="44"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5" presetClass="entr" presetSubtype="0" fill="hold" grpId="0" nodeType="clickEffect">
                                  <p:stCondLst>
                                    <p:cond delay="0"/>
                                  </p:stCondLst>
                                  <p:childTnLst>
                                    <p:set>
                                      <p:cBhvr>
                                        <p:cTn id="48" dur="1" fill="hold">
                                          <p:stCondLst>
                                            <p:cond delay="0"/>
                                          </p:stCondLst>
                                        </p:cTn>
                                        <p:tgtEl>
                                          <p:spTgt spid="12"/>
                                        </p:tgtEl>
                                        <p:attrNameLst>
                                          <p:attrName>style.visibility</p:attrName>
                                        </p:attrNameLst>
                                      </p:cBhvr>
                                      <p:to>
                                        <p:strVal val="visible"/>
                                      </p:to>
                                    </p:set>
                                    <p:animEffect transition="in" filter="fade">
                                      <p:cBhvr>
                                        <p:cTn id="49" dur="2000"/>
                                        <p:tgtEl>
                                          <p:spTgt spid="12"/>
                                        </p:tgtEl>
                                      </p:cBhvr>
                                    </p:animEffect>
                                    <p:anim calcmode="lin" valueType="num">
                                      <p:cBhvr>
                                        <p:cTn id="50" dur="2000" fill="hold"/>
                                        <p:tgtEl>
                                          <p:spTgt spid="12"/>
                                        </p:tgtEl>
                                        <p:attrNameLst>
                                          <p:attrName>ppt_w</p:attrName>
                                        </p:attrNameLst>
                                      </p:cBhvr>
                                      <p:tavLst>
                                        <p:tav tm="0" fmla="#ppt_w*sin(2.5*pi*$)">
                                          <p:val>
                                            <p:fltVal val="0"/>
                                          </p:val>
                                        </p:tav>
                                        <p:tav tm="100000">
                                          <p:val>
                                            <p:fltVal val="1"/>
                                          </p:val>
                                        </p:tav>
                                      </p:tavLst>
                                    </p:anim>
                                    <p:anim calcmode="lin" valueType="num">
                                      <p:cBhvr>
                                        <p:cTn id="51" dur="2000" fill="hold"/>
                                        <p:tgtEl>
                                          <p:spTgt spid="12"/>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5" grpId="0"/>
      <p:bldP spid="7" grpId="0"/>
      <p:bldP spid="8" grpId="0"/>
      <p:bldP spid="9" grpId="0"/>
      <p:bldP spid="11" grpId="0"/>
      <p:bldP spid="12"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12192000" cy="6858000"/>
          </a:xfrm>
          <a:prstGeom prst="rect">
            <a:avLst/>
          </a:prstGeom>
          <a:solidFill>
            <a:srgbClr val="E8F5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Freeform 5"/>
          <p:cNvSpPr>
            <a:spLocks/>
          </p:cNvSpPr>
          <p:nvPr/>
        </p:nvSpPr>
        <p:spPr bwMode="auto">
          <a:xfrm flipV="1">
            <a:off x="326" y="0"/>
            <a:ext cx="4787900" cy="6858000"/>
          </a:xfrm>
          <a:custGeom>
            <a:avLst/>
            <a:gdLst>
              <a:gd name="T0" fmla="*/ 1008 w 1506"/>
              <a:gd name="T1" fmla="*/ 0 h 2158"/>
              <a:gd name="T2" fmla="*/ 0 w 1506"/>
              <a:gd name="T3" fmla="*/ 0 h 2158"/>
              <a:gd name="T4" fmla="*/ 0 w 1506"/>
              <a:gd name="T5" fmla="*/ 2158 h 2158"/>
              <a:gd name="T6" fmla="*/ 1308 w 1506"/>
              <a:gd name="T7" fmla="*/ 2158 h 2158"/>
              <a:gd name="T8" fmla="*/ 1469 w 1506"/>
              <a:gd name="T9" fmla="*/ 1593 h 2158"/>
              <a:gd name="T10" fmla="*/ 801 w 1506"/>
              <a:gd name="T11" fmla="*/ 698 h 2158"/>
              <a:gd name="T12" fmla="*/ 1008 w 1506"/>
              <a:gd name="T13" fmla="*/ 0 h 2158"/>
            </a:gdLst>
            <a:ahLst/>
            <a:cxnLst>
              <a:cxn ang="0">
                <a:pos x="T0" y="T1"/>
              </a:cxn>
              <a:cxn ang="0">
                <a:pos x="T2" y="T3"/>
              </a:cxn>
              <a:cxn ang="0">
                <a:pos x="T4" y="T5"/>
              </a:cxn>
              <a:cxn ang="0">
                <a:pos x="T6" y="T7"/>
              </a:cxn>
              <a:cxn ang="0">
                <a:pos x="T8" y="T9"/>
              </a:cxn>
              <a:cxn ang="0">
                <a:pos x="T10" y="T11"/>
              </a:cxn>
              <a:cxn ang="0">
                <a:pos x="T12" y="T13"/>
              </a:cxn>
            </a:cxnLst>
            <a:rect l="0" t="0" r="r" b="b"/>
            <a:pathLst>
              <a:path w="1506" h="2158">
                <a:moveTo>
                  <a:pt x="1008" y="0"/>
                </a:moveTo>
                <a:cubicBezTo>
                  <a:pt x="0" y="0"/>
                  <a:pt x="0" y="0"/>
                  <a:pt x="0" y="0"/>
                </a:cubicBezTo>
                <a:cubicBezTo>
                  <a:pt x="0" y="2158"/>
                  <a:pt x="0" y="2158"/>
                  <a:pt x="0" y="2158"/>
                </a:cubicBezTo>
                <a:cubicBezTo>
                  <a:pt x="1308" y="2158"/>
                  <a:pt x="1308" y="2158"/>
                  <a:pt x="1308" y="2158"/>
                </a:cubicBezTo>
                <a:cubicBezTo>
                  <a:pt x="1356" y="2092"/>
                  <a:pt x="1506" y="1860"/>
                  <a:pt x="1469" y="1593"/>
                </a:cubicBezTo>
                <a:cubicBezTo>
                  <a:pt x="1425" y="1275"/>
                  <a:pt x="851" y="1078"/>
                  <a:pt x="801" y="698"/>
                </a:cubicBezTo>
                <a:cubicBezTo>
                  <a:pt x="752" y="328"/>
                  <a:pt x="945" y="73"/>
                  <a:pt x="1008" y="0"/>
                </a:cubicBezTo>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TextBox 9"/>
          <p:cNvSpPr txBox="1"/>
          <p:nvPr/>
        </p:nvSpPr>
        <p:spPr>
          <a:xfrm>
            <a:off x="1039351" y="2431746"/>
            <a:ext cx="9499666" cy="2678490"/>
          </a:xfrm>
          <a:prstGeom prst="rect">
            <a:avLst/>
          </a:prstGeom>
          <a:noFill/>
        </p:spPr>
        <p:txBody>
          <a:bodyPr wrap="square" rtlCol="0">
            <a:spAutoFit/>
          </a:bodyPr>
          <a:lstStyle/>
          <a:p>
            <a:pPr>
              <a:lnSpc>
                <a:spcPct val="150000"/>
              </a:lnSpc>
              <a:spcAft>
                <a:spcPts val="600"/>
              </a:spcAft>
            </a:pPr>
            <a:r>
              <a:rPr lang="zh-CN" altLang="en-US" sz="2800" b="1" dirty="0">
                <a:latin typeface="Adobe 楷体 Std R" panose="02020400000000000000" pitchFamily="18" charset="-122"/>
                <a:ea typeface="Adobe 楷体 Std R" panose="02020400000000000000" pitchFamily="18" charset="-122"/>
                <a:cs typeface="Open Sans" panose="020B0606030504020204" pitchFamily="34" charset="0"/>
              </a:rPr>
              <a:t>目标：</a:t>
            </a:r>
          </a:p>
          <a:p>
            <a:pPr>
              <a:lnSpc>
                <a:spcPct val="150000"/>
              </a:lnSpc>
              <a:spcAft>
                <a:spcPts val="600"/>
              </a:spcAft>
            </a:pPr>
            <a:r>
              <a:rPr lang="zh-CN" altLang="en-US" sz="2800" dirty="0">
                <a:latin typeface="Adobe 楷体 Std R" panose="02020400000000000000" pitchFamily="18" charset="-122"/>
                <a:ea typeface="Adobe 楷体 Std R" panose="02020400000000000000" pitchFamily="18" charset="-122"/>
                <a:cs typeface="Open Sans" panose="020B0606030504020204" pitchFamily="34" charset="0"/>
              </a:rPr>
              <a:t>       一个平台，能切实地解决大学生的出行选择困难，提供个性化的出行建议，匹配合适的出行伙伴，节省出行开支，合理规划时间，成为您贴心的专属出行顾问。</a:t>
            </a:r>
          </a:p>
        </p:txBody>
      </p:sp>
      <p:grpSp>
        <p:nvGrpSpPr>
          <p:cNvPr id="22" name="Group 21"/>
          <p:cNvGrpSpPr/>
          <p:nvPr/>
        </p:nvGrpSpPr>
        <p:grpSpPr>
          <a:xfrm>
            <a:off x="10345075" y="5462341"/>
            <a:ext cx="2551221" cy="2463517"/>
            <a:chOff x="2948736" y="1476832"/>
            <a:chExt cx="4046453" cy="3907347"/>
          </a:xfrm>
        </p:grpSpPr>
        <p:sp>
          <p:nvSpPr>
            <p:cNvPr id="23" name="Oval 22"/>
            <p:cNvSpPr/>
            <p:nvPr/>
          </p:nvSpPr>
          <p:spPr>
            <a:xfrm>
              <a:off x="3046986" y="1476832"/>
              <a:ext cx="3837856" cy="3837857"/>
            </a:xfrm>
            <a:prstGeom prst="ellipse">
              <a:avLst/>
            </a:prstGeom>
            <a:solidFill>
              <a:srgbClr val="C0E7F5">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2948736" y="1645336"/>
              <a:ext cx="3738845" cy="3738843"/>
            </a:xfrm>
            <a:prstGeom prst="ellipse">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3256344" y="1645335"/>
              <a:ext cx="3738845" cy="3738843"/>
            </a:xfrm>
            <a:prstGeom prst="ellipse">
              <a:avLst/>
            </a:prstGeom>
            <a:solidFill>
              <a:srgbClr val="75C7ED">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6" name="TextBox 35"/>
          <p:cNvSpPr txBox="1"/>
          <p:nvPr/>
        </p:nvSpPr>
        <p:spPr>
          <a:xfrm>
            <a:off x="1039351" y="1158592"/>
            <a:ext cx="4301350" cy="923330"/>
          </a:xfrm>
          <a:prstGeom prst="rect">
            <a:avLst/>
          </a:prstGeom>
          <a:noFill/>
        </p:spPr>
        <p:txBody>
          <a:bodyPr wrap="square" rtlCol="0">
            <a:spAutoFit/>
          </a:bodyPr>
          <a:lstStyle/>
          <a:p>
            <a:r>
              <a:rPr lang="zh-CN" altLang="en-US" sz="5400" b="1" dirty="0">
                <a:solidFill>
                  <a:schemeClr val="bg2">
                    <a:lumMod val="50000"/>
                  </a:schemeClr>
                </a:solidFill>
                <a:latin typeface="Adobe 楷体 Std R" panose="02020400000000000000" pitchFamily="18" charset="-122"/>
              </a:rPr>
              <a:t>关于我们</a:t>
            </a:r>
            <a:endParaRPr lang="en-US" sz="5400" b="1" dirty="0">
              <a:solidFill>
                <a:schemeClr val="bg2">
                  <a:lumMod val="50000"/>
                </a:schemeClr>
              </a:solidFill>
              <a:latin typeface="Adobe 楷体 Std R" panose="02020400000000000000" pitchFamily="18" charset="-122"/>
            </a:endParaRPr>
          </a:p>
        </p:txBody>
      </p:sp>
      <p:pic>
        <p:nvPicPr>
          <p:cNvPr id="6" name="图片占位符 5">
            <a:extLst>
              <a:ext uri="{FF2B5EF4-FFF2-40B4-BE49-F238E27FC236}">
                <a16:creationId xmlns:a16="http://schemas.microsoft.com/office/drawing/2014/main" id="{AE61A8EC-4BC7-4888-94C2-194CF072E390}"/>
              </a:ext>
            </a:extLst>
          </p:cNvPr>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l="16667" r="16667"/>
          <a:stretch>
            <a:fillRect/>
          </a:stretch>
        </p:blipFill>
        <p:spPr>
          <a:xfrm>
            <a:off x="10682271" y="5712656"/>
            <a:ext cx="2117054" cy="2117054"/>
          </a:xfrm>
        </p:spPr>
      </p:pic>
      <p:sp>
        <p:nvSpPr>
          <p:cNvPr id="7" name="文本框 6">
            <a:extLst>
              <a:ext uri="{FF2B5EF4-FFF2-40B4-BE49-F238E27FC236}">
                <a16:creationId xmlns:a16="http://schemas.microsoft.com/office/drawing/2014/main" id="{DF918A1B-B59B-4AAC-A6CD-6DBF34EFBED1}"/>
              </a:ext>
            </a:extLst>
          </p:cNvPr>
          <p:cNvSpPr txBox="1"/>
          <p:nvPr/>
        </p:nvSpPr>
        <p:spPr>
          <a:xfrm>
            <a:off x="441130" y="408658"/>
            <a:ext cx="1819978" cy="400110"/>
          </a:xfrm>
          <a:prstGeom prst="rect">
            <a:avLst/>
          </a:prstGeom>
          <a:noFill/>
        </p:spPr>
        <p:txBody>
          <a:bodyPr wrap="square" rtlCol="0">
            <a:spAutoFit/>
          </a:bodyPr>
          <a:lstStyle/>
          <a:p>
            <a:r>
              <a:rPr lang="en-US" altLang="zh-CN" sz="2000" b="1" dirty="0">
                <a:solidFill>
                  <a:srgbClr val="F36219"/>
                </a:solidFill>
              </a:rPr>
              <a:t>One </a:t>
            </a:r>
            <a:r>
              <a:rPr lang="zh-CN" altLang="en-US" sz="2000" b="1" dirty="0">
                <a:solidFill>
                  <a:srgbClr val="F36219"/>
                </a:solidFill>
              </a:rPr>
              <a:t>项目简介</a:t>
            </a:r>
          </a:p>
        </p:txBody>
      </p:sp>
    </p:spTree>
    <p:extLst>
      <p:ext uri="{BB962C8B-B14F-4D97-AF65-F5344CB8AC3E}">
        <p14:creationId xmlns:p14="http://schemas.microsoft.com/office/powerpoint/2010/main" val="1145524296"/>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3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Rectangle 49"/>
          <p:cNvSpPr/>
          <p:nvPr/>
        </p:nvSpPr>
        <p:spPr>
          <a:xfrm>
            <a:off x="0" y="-2194"/>
            <a:ext cx="12192000" cy="6860194"/>
          </a:xfrm>
          <a:prstGeom prst="rect">
            <a:avLst/>
          </a:prstGeom>
          <a:solidFill>
            <a:srgbClr val="E8F5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p:cNvSpPr>
            <a:spLocks/>
          </p:cNvSpPr>
          <p:nvPr/>
        </p:nvSpPr>
        <p:spPr bwMode="auto">
          <a:xfrm>
            <a:off x="-3175" y="0"/>
            <a:ext cx="12195175" cy="1993900"/>
          </a:xfrm>
          <a:custGeom>
            <a:avLst/>
            <a:gdLst>
              <a:gd name="T0" fmla="*/ 3619 w 3619"/>
              <a:gd name="T1" fmla="*/ 0 h 591"/>
              <a:gd name="T2" fmla="*/ 0 w 3619"/>
              <a:gd name="T3" fmla="*/ 0 h 591"/>
              <a:gd name="T4" fmla="*/ 0 w 3619"/>
              <a:gd name="T5" fmla="*/ 504 h 591"/>
              <a:gd name="T6" fmla="*/ 405 w 3619"/>
              <a:gd name="T7" fmla="*/ 248 h 591"/>
              <a:gd name="T8" fmla="*/ 680 w 3619"/>
              <a:gd name="T9" fmla="*/ 219 h 591"/>
              <a:gd name="T10" fmla="*/ 1596 w 3619"/>
              <a:gd name="T11" fmla="*/ 405 h 591"/>
              <a:gd name="T12" fmla="*/ 2378 w 3619"/>
              <a:gd name="T13" fmla="*/ 591 h 591"/>
              <a:gd name="T14" fmla="*/ 2403 w 3619"/>
              <a:gd name="T15" fmla="*/ 590 h 591"/>
              <a:gd name="T16" fmla="*/ 3619 w 3619"/>
              <a:gd name="T17" fmla="*/ 0 h 5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19" h="591">
                <a:moveTo>
                  <a:pt x="3619" y="0"/>
                </a:moveTo>
                <a:cubicBezTo>
                  <a:pt x="0" y="0"/>
                  <a:pt x="0" y="0"/>
                  <a:pt x="0" y="0"/>
                </a:cubicBezTo>
                <a:cubicBezTo>
                  <a:pt x="0" y="504"/>
                  <a:pt x="0" y="504"/>
                  <a:pt x="0" y="504"/>
                </a:cubicBezTo>
                <a:cubicBezTo>
                  <a:pt x="0" y="504"/>
                  <a:pt x="56" y="329"/>
                  <a:pt x="405" y="248"/>
                </a:cubicBezTo>
                <a:cubicBezTo>
                  <a:pt x="494" y="228"/>
                  <a:pt x="586" y="219"/>
                  <a:pt x="680" y="219"/>
                </a:cubicBezTo>
                <a:cubicBezTo>
                  <a:pt x="982" y="219"/>
                  <a:pt x="1300" y="312"/>
                  <a:pt x="1596" y="405"/>
                </a:cubicBezTo>
                <a:cubicBezTo>
                  <a:pt x="1892" y="498"/>
                  <a:pt x="2165" y="591"/>
                  <a:pt x="2378" y="591"/>
                </a:cubicBezTo>
                <a:cubicBezTo>
                  <a:pt x="2386" y="591"/>
                  <a:pt x="2394" y="591"/>
                  <a:pt x="2403" y="590"/>
                </a:cubicBezTo>
                <a:cubicBezTo>
                  <a:pt x="2898" y="573"/>
                  <a:pt x="3396" y="194"/>
                  <a:pt x="3619" y="0"/>
                </a:cubicBezTo>
              </a:path>
            </a:pathLst>
          </a:custGeom>
          <a:solidFill>
            <a:srgbClr val="ACE0F4">
              <a:alpha val="50196"/>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6" name="Freeform 5"/>
          <p:cNvSpPr>
            <a:spLocks/>
          </p:cNvSpPr>
          <p:nvPr/>
        </p:nvSpPr>
        <p:spPr bwMode="auto">
          <a:xfrm>
            <a:off x="0" y="0"/>
            <a:ext cx="12192000" cy="2265363"/>
          </a:xfrm>
          <a:custGeom>
            <a:avLst/>
            <a:gdLst>
              <a:gd name="T0" fmla="*/ 3495 w 3495"/>
              <a:gd name="T1" fmla="*/ 0 h 648"/>
              <a:gd name="T2" fmla="*/ 0 w 3495"/>
              <a:gd name="T3" fmla="*/ 0 h 648"/>
              <a:gd name="T4" fmla="*/ 0 w 3495"/>
              <a:gd name="T5" fmla="*/ 648 h 648"/>
              <a:gd name="T6" fmla="*/ 405 w 3495"/>
              <a:gd name="T7" fmla="*/ 480 h 648"/>
              <a:gd name="T8" fmla="*/ 1190 w 3495"/>
              <a:gd name="T9" fmla="*/ 401 h 648"/>
              <a:gd name="T10" fmla="*/ 1688 w 3495"/>
              <a:gd name="T11" fmla="*/ 418 h 648"/>
              <a:gd name="T12" fmla="*/ 2132 w 3495"/>
              <a:gd name="T13" fmla="*/ 434 h 648"/>
              <a:gd name="T14" fmla="*/ 2235 w 3495"/>
              <a:gd name="T15" fmla="*/ 432 h 648"/>
              <a:gd name="T16" fmla="*/ 3495 w 3495"/>
              <a:gd name="T17" fmla="*/ 0 h 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95" h="648">
                <a:moveTo>
                  <a:pt x="3495" y="0"/>
                </a:moveTo>
                <a:cubicBezTo>
                  <a:pt x="0" y="0"/>
                  <a:pt x="0" y="0"/>
                  <a:pt x="0" y="0"/>
                </a:cubicBezTo>
                <a:cubicBezTo>
                  <a:pt x="0" y="648"/>
                  <a:pt x="0" y="648"/>
                  <a:pt x="0" y="648"/>
                </a:cubicBezTo>
                <a:cubicBezTo>
                  <a:pt x="0" y="648"/>
                  <a:pt x="56" y="561"/>
                  <a:pt x="405" y="480"/>
                </a:cubicBezTo>
                <a:cubicBezTo>
                  <a:pt x="672" y="419"/>
                  <a:pt x="937" y="401"/>
                  <a:pt x="1190" y="401"/>
                </a:cubicBezTo>
                <a:cubicBezTo>
                  <a:pt x="1363" y="401"/>
                  <a:pt x="1530" y="409"/>
                  <a:pt x="1688" y="418"/>
                </a:cubicBezTo>
                <a:cubicBezTo>
                  <a:pt x="1846" y="426"/>
                  <a:pt x="1995" y="434"/>
                  <a:pt x="2132" y="434"/>
                </a:cubicBezTo>
                <a:cubicBezTo>
                  <a:pt x="2167" y="434"/>
                  <a:pt x="2201" y="434"/>
                  <a:pt x="2235" y="432"/>
                </a:cubicBezTo>
                <a:cubicBezTo>
                  <a:pt x="2901" y="408"/>
                  <a:pt x="3495" y="0"/>
                  <a:pt x="3495" y="0"/>
                </a:cubicBezTo>
              </a:path>
            </a:pathLst>
          </a:custGeom>
          <a:solidFill>
            <a:srgbClr val="FEAFC5">
              <a:alpha val="50196"/>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5" name="文本框 4">
            <a:extLst>
              <a:ext uri="{FF2B5EF4-FFF2-40B4-BE49-F238E27FC236}">
                <a16:creationId xmlns:a16="http://schemas.microsoft.com/office/drawing/2014/main" id="{C2AA43C2-BEDA-4D26-926A-EFE150DB0E48}"/>
              </a:ext>
            </a:extLst>
          </p:cNvPr>
          <p:cNvSpPr txBox="1"/>
          <p:nvPr/>
        </p:nvSpPr>
        <p:spPr>
          <a:xfrm>
            <a:off x="441130" y="408658"/>
            <a:ext cx="1819978" cy="400110"/>
          </a:xfrm>
          <a:prstGeom prst="rect">
            <a:avLst/>
          </a:prstGeom>
          <a:noFill/>
        </p:spPr>
        <p:txBody>
          <a:bodyPr wrap="square" rtlCol="0">
            <a:spAutoFit/>
          </a:bodyPr>
          <a:lstStyle/>
          <a:p>
            <a:r>
              <a:rPr lang="en-US" altLang="zh-CN" sz="2000" b="1" dirty="0">
                <a:solidFill>
                  <a:srgbClr val="F36219"/>
                </a:solidFill>
              </a:rPr>
              <a:t>One </a:t>
            </a:r>
            <a:r>
              <a:rPr lang="zh-CN" altLang="en-US" sz="2000" b="1" dirty="0">
                <a:solidFill>
                  <a:srgbClr val="F36219"/>
                </a:solidFill>
              </a:rPr>
              <a:t>项目简介</a:t>
            </a:r>
          </a:p>
        </p:txBody>
      </p:sp>
      <p:grpSp>
        <p:nvGrpSpPr>
          <p:cNvPr id="91" name="组合 90">
            <a:extLst>
              <a:ext uri="{FF2B5EF4-FFF2-40B4-BE49-F238E27FC236}">
                <a16:creationId xmlns:a16="http://schemas.microsoft.com/office/drawing/2014/main" id="{68AD616C-ABE1-4B38-A2F2-34DA43F1CF56}"/>
              </a:ext>
            </a:extLst>
          </p:cNvPr>
          <p:cNvGrpSpPr/>
          <p:nvPr/>
        </p:nvGrpSpPr>
        <p:grpSpPr>
          <a:xfrm>
            <a:off x="678181" y="508000"/>
            <a:ext cx="11300459" cy="5552112"/>
            <a:chOff x="678181" y="599440"/>
            <a:chExt cx="11271565" cy="5460672"/>
          </a:xfrm>
        </p:grpSpPr>
        <p:sp>
          <p:nvSpPr>
            <p:cNvPr id="2" name="矩形: 圆角 1">
              <a:extLst>
                <a:ext uri="{FF2B5EF4-FFF2-40B4-BE49-F238E27FC236}">
                  <a16:creationId xmlns:a16="http://schemas.microsoft.com/office/drawing/2014/main" id="{7C032E29-4AB1-40A5-998B-0BF4AE0CA053}"/>
                </a:ext>
              </a:extLst>
            </p:cNvPr>
            <p:cNvSpPr/>
            <p:nvPr/>
          </p:nvSpPr>
          <p:spPr>
            <a:xfrm>
              <a:off x="4643120" y="599440"/>
              <a:ext cx="2235200" cy="75184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zh-CN" altLang="en-US" sz="3200" b="1" dirty="0">
                  <a:solidFill>
                    <a:srgbClr val="290A9A"/>
                  </a:solidFill>
                </a:rPr>
                <a:t>系统平台</a:t>
              </a:r>
            </a:p>
          </p:txBody>
        </p:sp>
        <p:sp>
          <p:nvSpPr>
            <p:cNvPr id="7" name="菱形 6">
              <a:extLst>
                <a:ext uri="{FF2B5EF4-FFF2-40B4-BE49-F238E27FC236}">
                  <a16:creationId xmlns:a16="http://schemas.microsoft.com/office/drawing/2014/main" id="{B5404D74-C04E-4C12-A958-F57CB5F1E286}"/>
                </a:ext>
              </a:extLst>
            </p:cNvPr>
            <p:cNvSpPr/>
            <p:nvPr/>
          </p:nvSpPr>
          <p:spPr>
            <a:xfrm>
              <a:off x="678181" y="2674020"/>
              <a:ext cx="1798320" cy="1481418"/>
            </a:xfrm>
            <a:prstGeom prst="diamond">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zh-CN" altLang="en-US" sz="2800" b="1" dirty="0">
                  <a:solidFill>
                    <a:srgbClr val="290A9A"/>
                  </a:solidFill>
                </a:rPr>
                <a:t>菜单美食</a:t>
              </a:r>
            </a:p>
          </p:txBody>
        </p:sp>
        <p:sp>
          <p:nvSpPr>
            <p:cNvPr id="8" name="菱形 7">
              <a:extLst>
                <a:ext uri="{FF2B5EF4-FFF2-40B4-BE49-F238E27FC236}">
                  <a16:creationId xmlns:a16="http://schemas.microsoft.com/office/drawing/2014/main" id="{AE3FF444-302B-4FFD-BF09-B2F0740F4479}"/>
                </a:ext>
              </a:extLst>
            </p:cNvPr>
            <p:cNvSpPr/>
            <p:nvPr/>
          </p:nvSpPr>
          <p:spPr>
            <a:xfrm>
              <a:off x="4077971" y="2674021"/>
              <a:ext cx="1798320" cy="1481418"/>
            </a:xfrm>
            <a:prstGeom prst="diamond">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zh-CN" altLang="en-US" sz="2800" b="1" dirty="0">
                  <a:solidFill>
                    <a:srgbClr val="290A9A"/>
                  </a:solidFill>
                </a:rPr>
                <a:t>推荐美食</a:t>
              </a:r>
            </a:p>
          </p:txBody>
        </p:sp>
        <p:sp>
          <p:nvSpPr>
            <p:cNvPr id="9" name="菱形 8">
              <a:extLst>
                <a:ext uri="{FF2B5EF4-FFF2-40B4-BE49-F238E27FC236}">
                  <a16:creationId xmlns:a16="http://schemas.microsoft.com/office/drawing/2014/main" id="{63A6CFE5-098B-45FC-90C4-87F62E1F9C14}"/>
                </a:ext>
              </a:extLst>
            </p:cNvPr>
            <p:cNvSpPr/>
            <p:nvPr/>
          </p:nvSpPr>
          <p:spPr>
            <a:xfrm>
              <a:off x="6094412" y="2674021"/>
              <a:ext cx="1798320" cy="1481418"/>
            </a:xfrm>
            <a:prstGeom prst="diamond">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zh-CN" altLang="en-US" sz="2800" b="1" dirty="0">
                  <a:solidFill>
                    <a:srgbClr val="290A9A"/>
                  </a:solidFill>
                </a:rPr>
                <a:t>取号</a:t>
              </a:r>
            </a:p>
          </p:txBody>
        </p:sp>
        <p:sp>
          <p:nvSpPr>
            <p:cNvPr id="10" name="菱形 9">
              <a:extLst>
                <a:ext uri="{FF2B5EF4-FFF2-40B4-BE49-F238E27FC236}">
                  <a16:creationId xmlns:a16="http://schemas.microsoft.com/office/drawing/2014/main" id="{4C8AF9A9-6CFA-44E9-A330-8EBA32EFF06F}"/>
                </a:ext>
              </a:extLst>
            </p:cNvPr>
            <p:cNvSpPr/>
            <p:nvPr/>
          </p:nvSpPr>
          <p:spPr>
            <a:xfrm>
              <a:off x="8110853" y="2674021"/>
              <a:ext cx="1798320" cy="1481418"/>
            </a:xfrm>
            <a:prstGeom prst="diamond">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zh-CN" altLang="en-US" sz="2800" b="1" dirty="0">
                  <a:solidFill>
                    <a:srgbClr val="290A9A"/>
                  </a:solidFill>
                </a:rPr>
                <a:t>发起约人</a:t>
              </a:r>
            </a:p>
          </p:txBody>
        </p:sp>
        <p:sp>
          <p:nvSpPr>
            <p:cNvPr id="11" name="菱形 10">
              <a:extLst>
                <a:ext uri="{FF2B5EF4-FFF2-40B4-BE49-F238E27FC236}">
                  <a16:creationId xmlns:a16="http://schemas.microsoft.com/office/drawing/2014/main" id="{DBAFDCDD-191D-4CE7-8C0F-584A237A413E}"/>
                </a:ext>
              </a:extLst>
            </p:cNvPr>
            <p:cNvSpPr/>
            <p:nvPr/>
          </p:nvSpPr>
          <p:spPr>
            <a:xfrm>
              <a:off x="10151426" y="2674021"/>
              <a:ext cx="1798320" cy="1481418"/>
            </a:xfrm>
            <a:prstGeom prst="diamond">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zh-CN" altLang="en-US" sz="2800" b="1" dirty="0">
                  <a:solidFill>
                    <a:srgbClr val="290A9A"/>
                  </a:solidFill>
                </a:rPr>
                <a:t>回复约人</a:t>
              </a:r>
            </a:p>
          </p:txBody>
        </p:sp>
        <p:sp>
          <p:nvSpPr>
            <p:cNvPr id="14" name="矩形: 圆角 13">
              <a:extLst>
                <a:ext uri="{FF2B5EF4-FFF2-40B4-BE49-F238E27FC236}">
                  <a16:creationId xmlns:a16="http://schemas.microsoft.com/office/drawing/2014/main" id="{9E12B080-5AF0-4D42-8FBE-329C29B6A2D3}"/>
                </a:ext>
              </a:extLst>
            </p:cNvPr>
            <p:cNvSpPr/>
            <p:nvPr/>
          </p:nvSpPr>
          <p:spPr>
            <a:xfrm>
              <a:off x="715011" y="5130799"/>
              <a:ext cx="1724659" cy="75184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zh-CN" altLang="en-US" sz="3200" b="1" dirty="0">
                  <a:solidFill>
                    <a:srgbClr val="290A9A"/>
                  </a:solidFill>
                </a:rPr>
                <a:t>商店</a:t>
              </a:r>
            </a:p>
          </p:txBody>
        </p:sp>
        <p:sp>
          <p:nvSpPr>
            <p:cNvPr id="15" name="菱形 14">
              <a:extLst>
                <a:ext uri="{FF2B5EF4-FFF2-40B4-BE49-F238E27FC236}">
                  <a16:creationId xmlns:a16="http://schemas.microsoft.com/office/drawing/2014/main" id="{CAE0ACF4-A0D9-4A5E-B228-35B852DFA341}"/>
                </a:ext>
              </a:extLst>
            </p:cNvPr>
            <p:cNvSpPr/>
            <p:nvPr/>
          </p:nvSpPr>
          <p:spPr>
            <a:xfrm>
              <a:off x="2950211" y="4953325"/>
              <a:ext cx="1341120" cy="1106787"/>
            </a:xfrm>
            <a:prstGeom prst="diamond">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zh-CN" altLang="en-US" sz="2800" b="1" dirty="0">
                  <a:solidFill>
                    <a:srgbClr val="290A9A"/>
                  </a:solidFill>
                </a:rPr>
                <a:t>用餐</a:t>
              </a:r>
            </a:p>
          </p:txBody>
        </p:sp>
        <p:sp>
          <p:nvSpPr>
            <p:cNvPr id="16" name="矩形: 圆角 15">
              <a:extLst>
                <a:ext uri="{FF2B5EF4-FFF2-40B4-BE49-F238E27FC236}">
                  <a16:creationId xmlns:a16="http://schemas.microsoft.com/office/drawing/2014/main" id="{EF94318F-B0E2-44B5-B416-0EE178A76776}"/>
                </a:ext>
              </a:extLst>
            </p:cNvPr>
            <p:cNvSpPr/>
            <p:nvPr/>
          </p:nvSpPr>
          <p:spPr>
            <a:xfrm>
              <a:off x="7078533" y="5130799"/>
              <a:ext cx="1931480" cy="75184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zh-CN" altLang="en-US" sz="3200" b="1" dirty="0">
                  <a:solidFill>
                    <a:srgbClr val="290A9A"/>
                  </a:solidFill>
                </a:rPr>
                <a:t>用户学生</a:t>
              </a:r>
            </a:p>
          </p:txBody>
        </p:sp>
        <p:cxnSp>
          <p:nvCxnSpPr>
            <p:cNvPr id="18" name="直接连接符 17">
              <a:extLst>
                <a:ext uri="{FF2B5EF4-FFF2-40B4-BE49-F238E27FC236}">
                  <a16:creationId xmlns:a16="http://schemas.microsoft.com/office/drawing/2014/main" id="{C4D7C409-60BF-44C0-94D4-BFA1B3F6B2D6}"/>
                </a:ext>
              </a:extLst>
            </p:cNvPr>
            <p:cNvCxnSpPr>
              <a:cxnSpLocks/>
            </p:cNvCxnSpPr>
            <p:nvPr/>
          </p:nvCxnSpPr>
          <p:spPr>
            <a:xfrm>
              <a:off x="2439670" y="5506718"/>
              <a:ext cx="510541" cy="0"/>
            </a:xfrm>
            <a:prstGeom prst="line">
              <a:avLst/>
            </a:prstGeom>
            <a:ln w="28575"/>
          </p:spPr>
          <p:style>
            <a:lnRef idx="1">
              <a:schemeClr val="accent2"/>
            </a:lnRef>
            <a:fillRef idx="0">
              <a:schemeClr val="accent2"/>
            </a:fillRef>
            <a:effectRef idx="0">
              <a:schemeClr val="accent2"/>
            </a:effectRef>
            <a:fontRef idx="minor">
              <a:schemeClr val="tx1"/>
            </a:fontRef>
          </p:style>
        </p:cxnSp>
        <p:cxnSp>
          <p:nvCxnSpPr>
            <p:cNvPr id="61" name="直接连接符 60">
              <a:extLst>
                <a:ext uri="{FF2B5EF4-FFF2-40B4-BE49-F238E27FC236}">
                  <a16:creationId xmlns:a16="http://schemas.microsoft.com/office/drawing/2014/main" id="{5EB534EA-9601-4F79-8286-5B7DB894CB60}"/>
                </a:ext>
              </a:extLst>
            </p:cNvPr>
            <p:cNvCxnSpPr>
              <a:cxnSpLocks/>
              <a:endCxn id="14" idx="0"/>
            </p:cNvCxnSpPr>
            <p:nvPr/>
          </p:nvCxnSpPr>
          <p:spPr>
            <a:xfrm>
              <a:off x="1577340" y="4155438"/>
              <a:ext cx="1" cy="975361"/>
            </a:xfrm>
            <a:prstGeom prst="line">
              <a:avLst/>
            </a:prstGeom>
            <a:ln w="28575"/>
          </p:spPr>
          <p:style>
            <a:lnRef idx="1">
              <a:schemeClr val="accent2"/>
            </a:lnRef>
            <a:fillRef idx="0">
              <a:schemeClr val="accent2"/>
            </a:fillRef>
            <a:effectRef idx="0">
              <a:schemeClr val="accent2"/>
            </a:effectRef>
            <a:fontRef idx="minor">
              <a:schemeClr val="tx1"/>
            </a:fontRef>
          </p:style>
        </p:cxnSp>
        <p:cxnSp>
          <p:nvCxnSpPr>
            <p:cNvPr id="64" name="直接连接符 63">
              <a:extLst>
                <a:ext uri="{FF2B5EF4-FFF2-40B4-BE49-F238E27FC236}">
                  <a16:creationId xmlns:a16="http://schemas.microsoft.com/office/drawing/2014/main" id="{38E929A4-A408-4C26-B6E5-227A9336A974}"/>
                </a:ext>
              </a:extLst>
            </p:cNvPr>
            <p:cNvCxnSpPr>
              <a:cxnSpLocks/>
            </p:cNvCxnSpPr>
            <p:nvPr/>
          </p:nvCxnSpPr>
          <p:spPr>
            <a:xfrm flipH="1">
              <a:off x="1577341" y="2040365"/>
              <a:ext cx="9473245" cy="0"/>
            </a:xfrm>
            <a:prstGeom prst="line">
              <a:avLst/>
            </a:prstGeom>
            <a:ln w="28575"/>
          </p:spPr>
          <p:style>
            <a:lnRef idx="1">
              <a:schemeClr val="accent2"/>
            </a:lnRef>
            <a:fillRef idx="0">
              <a:schemeClr val="accent2"/>
            </a:fillRef>
            <a:effectRef idx="0">
              <a:schemeClr val="accent2"/>
            </a:effectRef>
            <a:fontRef idx="minor">
              <a:schemeClr val="tx1"/>
            </a:fontRef>
          </p:style>
        </p:cxnSp>
        <p:cxnSp>
          <p:nvCxnSpPr>
            <p:cNvPr id="68" name="直接连接符 67">
              <a:extLst>
                <a:ext uri="{FF2B5EF4-FFF2-40B4-BE49-F238E27FC236}">
                  <a16:creationId xmlns:a16="http://schemas.microsoft.com/office/drawing/2014/main" id="{371D8E0B-7A50-45DC-8D6C-FF1FD06178D1}"/>
                </a:ext>
              </a:extLst>
            </p:cNvPr>
            <p:cNvCxnSpPr>
              <a:cxnSpLocks/>
              <a:stCxn id="2" idx="2"/>
            </p:cNvCxnSpPr>
            <p:nvPr/>
          </p:nvCxnSpPr>
          <p:spPr>
            <a:xfrm>
              <a:off x="5760720" y="1351280"/>
              <a:ext cx="0" cy="689085"/>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70" name="直接连接符 69">
              <a:extLst>
                <a:ext uri="{FF2B5EF4-FFF2-40B4-BE49-F238E27FC236}">
                  <a16:creationId xmlns:a16="http://schemas.microsoft.com/office/drawing/2014/main" id="{32CEF3D4-547B-4A43-8CD7-299F0211AEB9}"/>
                </a:ext>
              </a:extLst>
            </p:cNvPr>
            <p:cNvCxnSpPr>
              <a:cxnSpLocks/>
            </p:cNvCxnSpPr>
            <p:nvPr/>
          </p:nvCxnSpPr>
          <p:spPr>
            <a:xfrm>
              <a:off x="1587500" y="2040365"/>
              <a:ext cx="0" cy="689085"/>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71" name="直接连接符 70">
              <a:extLst>
                <a:ext uri="{FF2B5EF4-FFF2-40B4-BE49-F238E27FC236}">
                  <a16:creationId xmlns:a16="http://schemas.microsoft.com/office/drawing/2014/main" id="{E76711C6-1B7B-4207-AD4E-26FD7E916A1E}"/>
                </a:ext>
              </a:extLst>
            </p:cNvPr>
            <p:cNvCxnSpPr>
              <a:cxnSpLocks/>
            </p:cNvCxnSpPr>
            <p:nvPr/>
          </p:nvCxnSpPr>
          <p:spPr>
            <a:xfrm>
              <a:off x="4977131" y="2040365"/>
              <a:ext cx="0" cy="689085"/>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72" name="直接连接符 71">
              <a:extLst>
                <a:ext uri="{FF2B5EF4-FFF2-40B4-BE49-F238E27FC236}">
                  <a16:creationId xmlns:a16="http://schemas.microsoft.com/office/drawing/2014/main" id="{9CC962B0-5D6D-4DCF-822F-639C2DCF7D91}"/>
                </a:ext>
              </a:extLst>
            </p:cNvPr>
            <p:cNvCxnSpPr>
              <a:cxnSpLocks/>
            </p:cNvCxnSpPr>
            <p:nvPr/>
          </p:nvCxnSpPr>
          <p:spPr>
            <a:xfrm>
              <a:off x="6993572" y="2040365"/>
              <a:ext cx="0" cy="689085"/>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73" name="直接连接符 72">
              <a:extLst>
                <a:ext uri="{FF2B5EF4-FFF2-40B4-BE49-F238E27FC236}">
                  <a16:creationId xmlns:a16="http://schemas.microsoft.com/office/drawing/2014/main" id="{9EC4FF4D-09F5-41C6-B8F7-E43077867549}"/>
                </a:ext>
              </a:extLst>
            </p:cNvPr>
            <p:cNvCxnSpPr>
              <a:cxnSpLocks/>
            </p:cNvCxnSpPr>
            <p:nvPr/>
          </p:nvCxnSpPr>
          <p:spPr>
            <a:xfrm>
              <a:off x="9010013" y="2049627"/>
              <a:ext cx="0" cy="689085"/>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74" name="直接连接符 73">
              <a:extLst>
                <a:ext uri="{FF2B5EF4-FFF2-40B4-BE49-F238E27FC236}">
                  <a16:creationId xmlns:a16="http://schemas.microsoft.com/office/drawing/2014/main" id="{EFBA67FD-BB4B-4D08-A624-694694BC68D2}"/>
                </a:ext>
              </a:extLst>
            </p:cNvPr>
            <p:cNvCxnSpPr>
              <a:cxnSpLocks/>
            </p:cNvCxnSpPr>
            <p:nvPr/>
          </p:nvCxnSpPr>
          <p:spPr>
            <a:xfrm>
              <a:off x="11050586" y="2040365"/>
              <a:ext cx="0" cy="689085"/>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75" name="直接连接符 74">
              <a:extLst>
                <a:ext uri="{FF2B5EF4-FFF2-40B4-BE49-F238E27FC236}">
                  <a16:creationId xmlns:a16="http://schemas.microsoft.com/office/drawing/2014/main" id="{207F16CE-C161-4235-B9C5-2253259DFC3C}"/>
                </a:ext>
              </a:extLst>
            </p:cNvPr>
            <p:cNvCxnSpPr>
              <a:cxnSpLocks/>
            </p:cNvCxnSpPr>
            <p:nvPr/>
          </p:nvCxnSpPr>
          <p:spPr>
            <a:xfrm flipH="1">
              <a:off x="4977132" y="4643118"/>
              <a:ext cx="6083614" cy="0"/>
            </a:xfrm>
            <a:prstGeom prst="line">
              <a:avLst/>
            </a:prstGeom>
            <a:ln w="28575"/>
          </p:spPr>
          <p:style>
            <a:lnRef idx="1">
              <a:schemeClr val="accent2"/>
            </a:lnRef>
            <a:fillRef idx="0">
              <a:schemeClr val="accent2"/>
            </a:fillRef>
            <a:effectRef idx="0">
              <a:schemeClr val="accent2"/>
            </a:effectRef>
            <a:fontRef idx="minor">
              <a:schemeClr val="tx1"/>
            </a:fontRef>
          </p:style>
        </p:cxnSp>
        <p:cxnSp>
          <p:nvCxnSpPr>
            <p:cNvPr id="78" name="直接连接符 77">
              <a:extLst>
                <a:ext uri="{FF2B5EF4-FFF2-40B4-BE49-F238E27FC236}">
                  <a16:creationId xmlns:a16="http://schemas.microsoft.com/office/drawing/2014/main" id="{07B6E664-EF44-42BD-A00D-14E00900ED45}"/>
                </a:ext>
              </a:extLst>
            </p:cNvPr>
            <p:cNvCxnSpPr>
              <a:cxnSpLocks/>
            </p:cNvCxnSpPr>
            <p:nvPr/>
          </p:nvCxnSpPr>
          <p:spPr>
            <a:xfrm>
              <a:off x="8044273" y="4643118"/>
              <a:ext cx="6892" cy="487681"/>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80" name="直接连接符 79">
              <a:extLst>
                <a:ext uri="{FF2B5EF4-FFF2-40B4-BE49-F238E27FC236}">
                  <a16:creationId xmlns:a16="http://schemas.microsoft.com/office/drawing/2014/main" id="{DCD555C5-A176-4A19-AFC9-E3A7DA3B08D0}"/>
                </a:ext>
              </a:extLst>
            </p:cNvPr>
            <p:cNvCxnSpPr>
              <a:cxnSpLocks/>
              <a:stCxn id="8" idx="2"/>
            </p:cNvCxnSpPr>
            <p:nvPr/>
          </p:nvCxnSpPr>
          <p:spPr>
            <a:xfrm>
              <a:off x="4977131" y="4155439"/>
              <a:ext cx="0" cy="487679"/>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82" name="直接连接符 81">
              <a:extLst>
                <a:ext uri="{FF2B5EF4-FFF2-40B4-BE49-F238E27FC236}">
                  <a16:creationId xmlns:a16="http://schemas.microsoft.com/office/drawing/2014/main" id="{5384F7E0-EB65-4FBF-A466-4C9D18911DE8}"/>
                </a:ext>
              </a:extLst>
            </p:cNvPr>
            <p:cNvCxnSpPr>
              <a:cxnSpLocks/>
              <a:stCxn id="9" idx="2"/>
            </p:cNvCxnSpPr>
            <p:nvPr/>
          </p:nvCxnSpPr>
          <p:spPr>
            <a:xfrm>
              <a:off x="6993572" y="4155439"/>
              <a:ext cx="0" cy="487679"/>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84" name="直接连接符 83">
              <a:extLst>
                <a:ext uri="{FF2B5EF4-FFF2-40B4-BE49-F238E27FC236}">
                  <a16:creationId xmlns:a16="http://schemas.microsoft.com/office/drawing/2014/main" id="{F90BE2A7-97F6-47E9-8209-56CF0EC13E34}"/>
                </a:ext>
              </a:extLst>
            </p:cNvPr>
            <p:cNvCxnSpPr>
              <a:cxnSpLocks/>
              <a:stCxn id="10" idx="2"/>
            </p:cNvCxnSpPr>
            <p:nvPr/>
          </p:nvCxnSpPr>
          <p:spPr>
            <a:xfrm>
              <a:off x="9010013" y="4155439"/>
              <a:ext cx="0" cy="487679"/>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86" name="直接连接符 85">
              <a:extLst>
                <a:ext uri="{FF2B5EF4-FFF2-40B4-BE49-F238E27FC236}">
                  <a16:creationId xmlns:a16="http://schemas.microsoft.com/office/drawing/2014/main" id="{DAD64D47-63C7-4A32-8680-8CF1967FCFD4}"/>
                </a:ext>
              </a:extLst>
            </p:cNvPr>
            <p:cNvCxnSpPr>
              <a:cxnSpLocks/>
              <a:stCxn id="11" idx="2"/>
            </p:cNvCxnSpPr>
            <p:nvPr/>
          </p:nvCxnSpPr>
          <p:spPr>
            <a:xfrm>
              <a:off x="11050586" y="4155439"/>
              <a:ext cx="20320" cy="487679"/>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89" name="直接连接符 88">
              <a:extLst>
                <a:ext uri="{FF2B5EF4-FFF2-40B4-BE49-F238E27FC236}">
                  <a16:creationId xmlns:a16="http://schemas.microsoft.com/office/drawing/2014/main" id="{7942C175-A8CA-4FC3-9B7C-809B5541606D}"/>
                </a:ext>
              </a:extLst>
            </p:cNvPr>
            <p:cNvCxnSpPr>
              <a:cxnSpLocks/>
              <a:stCxn id="16" idx="1"/>
            </p:cNvCxnSpPr>
            <p:nvPr/>
          </p:nvCxnSpPr>
          <p:spPr>
            <a:xfrm flipH="1" flipV="1">
              <a:off x="4291331" y="5496557"/>
              <a:ext cx="2787202" cy="10162"/>
            </a:xfrm>
            <a:prstGeom prst="line">
              <a:avLst/>
            </a:prstGeom>
            <a:ln w="28575"/>
          </p:spPr>
          <p:style>
            <a:lnRef idx="1">
              <a:schemeClr val="accent2"/>
            </a:lnRef>
            <a:fillRef idx="0">
              <a:schemeClr val="accent2"/>
            </a:fillRef>
            <a:effectRef idx="0">
              <a:schemeClr val="accent2"/>
            </a:effectRef>
            <a:fontRef idx="minor">
              <a:schemeClr val="tx1"/>
            </a:fontRef>
          </p:style>
        </p:cxnSp>
      </p:grpSp>
    </p:spTree>
    <p:extLst>
      <p:ext uri="{BB962C8B-B14F-4D97-AF65-F5344CB8AC3E}">
        <p14:creationId xmlns:p14="http://schemas.microsoft.com/office/powerpoint/2010/main" val="1916352438"/>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1"/>
                                        </p:tgtEl>
                                        <p:attrNameLst>
                                          <p:attrName>style.visibility</p:attrName>
                                        </p:attrNameLst>
                                      </p:cBhvr>
                                      <p:to>
                                        <p:strVal val="visible"/>
                                      </p:to>
                                    </p:set>
                                    <p:animEffect transition="in" filter="fade">
                                      <p:cBhvr>
                                        <p:cTn id="7" dur="500"/>
                                        <p:tgtEl>
                                          <p:spTgt spid="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2">
            <a:extLst>
              <a:ext uri="{FF2B5EF4-FFF2-40B4-BE49-F238E27FC236}">
                <a16:creationId xmlns:a16="http://schemas.microsoft.com/office/drawing/2014/main" id="{3E5B7F16-84B5-45A2-BFAD-2A9116C84B01}"/>
              </a:ext>
            </a:extLst>
          </p:cNvPr>
          <p:cNvSpPr/>
          <p:nvPr/>
        </p:nvSpPr>
        <p:spPr>
          <a:xfrm>
            <a:off x="0" y="-2194"/>
            <a:ext cx="12192000" cy="6860194"/>
          </a:xfrm>
          <a:prstGeom prst="rect">
            <a:avLst/>
          </a:prstGeom>
          <a:solidFill>
            <a:srgbClr val="E8F5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6">
            <a:extLst>
              <a:ext uri="{FF2B5EF4-FFF2-40B4-BE49-F238E27FC236}">
                <a16:creationId xmlns:a16="http://schemas.microsoft.com/office/drawing/2014/main" id="{37743A7E-B8F9-4967-A07E-0CFDE89CCD4F}"/>
              </a:ext>
            </a:extLst>
          </p:cNvPr>
          <p:cNvSpPr>
            <a:spLocks/>
          </p:cNvSpPr>
          <p:nvPr/>
        </p:nvSpPr>
        <p:spPr bwMode="auto">
          <a:xfrm>
            <a:off x="3175" y="0"/>
            <a:ext cx="9614101" cy="6421168"/>
          </a:xfrm>
          <a:custGeom>
            <a:avLst/>
            <a:gdLst>
              <a:gd name="T0" fmla="*/ 2971 w 2971"/>
              <a:gd name="T1" fmla="*/ 0 h 1983"/>
              <a:gd name="T2" fmla="*/ 0 w 2971"/>
              <a:gd name="T3" fmla="*/ 0 h 1983"/>
              <a:gd name="T4" fmla="*/ 0 w 2971"/>
              <a:gd name="T5" fmla="*/ 1983 h 1983"/>
              <a:gd name="T6" fmla="*/ 1410 w 2971"/>
              <a:gd name="T7" fmla="*/ 1389 h 1983"/>
              <a:gd name="T8" fmla="*/ 2200 w 2971"/>
              <a:gd name="T9" fmla="*/ 339 h 1983"/>
              <a:gd name="T10" fmla="*/ 2971 w 2971"/>
              <a:gd name="T11" fmla="*/ 0 h 1983"/>
            </a:gdLst>
            <a:ahLst/>
            <a:cxnLst>
              <a:cxn ang="0">
                <a:pos x="T0" y="T1"/>
              </a:cxn>
              <a:cxn ang="0">
                <a:pos x="T2" y="T3"/>
              </a:cxn>
              <a:cxn ang="0">
                <a:pos x="T4" y="T5"/>
              </a:cxn>
              <a:cxn ang="0">
                <a:pos x="T6" y="T7"/>
              </a:cxn>
              <a:cxn ang="0">
                <a:pos x="T8" y="T9"/>
              </a:cxn>
              <a:cxn ang="0">
                <a:pos x="T10" y="T11"/>
              </a:cxn>
            </a:cxnLst>
            <a:rect l="0" t="0" r="r" b="b"/>
            <a:pathLst>
              <a:path w="2971" h="1983">
                <a:moveTo>
                  <a:pt x="2971" y="0"/>
                </a:moveTo>
                <a:cubicBezTo>
                  <a:pt x="0" y="0"/>
                  <a:pt x="0" y="0"/>
                  <a:pt x="0" y="0"/>
                </a:cubicBezTo>
                <a:cubicBezTo>
                  <a:pt x="0" y="1983"/>
                  <a:pt x="0" y="1983"/>
                  <a:pt x="0" y="1983"/>
                </a:cubicBezTo>
                <a:cubicBezTo>
                  <a:pt x="303" y="1936"/>
                  <a:pt x="1022" y="1787"/>
                  <a:pt x="1410" y="1389"/>
                </a:cubicBezTo>
                <a:cubicBezTo>
                  <a:pt x="1791" y="997"/>
                  <a:pt x="1714" y="773"/>
                  <a:pt x="2200" y="339"/>
                </a:cubicBezTo>
                <a:cubicBezTo>
                  <a:pt x="2371" y="187"/>
                  <a:pt x="2663" y="49"/>
                  <a:pt x="2971" y="0"/>
                </a:cubicBezTo>
              </a:path>
            </a:pathLst>
          </a:custGeom>
          <a:solidFill>
            <a:srgbClr val="D0ED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22">
            <a:extLst>
              <a:ext uri="{FF2B5EF4-FFF2-40B4-BE49-F238E27FC236}">
                <a16:creationId xmlns:a16="http://schemas.microsoft.com/office/drawing/2014/main" id="{3423CEA2-885C-447E-83A0-F25986FF0E95}"/>
              </a:ext>
            </a:extLst>
          </p:cNvPr>
          <p:cNvSpPr>
            <a:spLocks/>
          </p:cNvSpPr>
          <p:nvPr/>
        </p:nvSpPr>
        <p:spPr bwMode="auto">
          <a:xfrm>
            <a:off x="3173" y="-3174"/>
            <a:ext cx="8222211" cy="6679745"/>
          </a:xfrm>
          <a:custGeom>
            <a:avLst/>
            <a:gdLst>
              <a:gd name="T0" fmla="*/ 2476 w 2476"/>
              <a:gd name="T1" fmla="*/ 0 h 2010"/>
              <a:gd name="T2" fmla="*/ 0 w 2476"/>
              <a:gd name="T3" fmla="*/ 0 h 2010"/>
              <a:gd name="T4" fmla="*/ 0 w 2476"/>
              <a:gd name="T5" fmla="*/ 2010 h 2010"/>
              <a:gd name="T6" fmla="*/ 1242 w 2476"/>
              <a:gd name="T7" fmla="*/ 1461 h 2010"/>
              <a:gd name="T8" fmla="*/ 1867 w 2476"/>
              <a:gd name="T9" fmla="*/ 439 h 2010"/>
              <a:gd name="T10" fmla="*/ 2476 w 2476"/>
              <a:gd name="T11" fmla="*/ 0 h 2010"/>
            </a:gdLst>
            <a:ahLst/>
            <a:cxnLst>
              <a:cxn ang="0">
                <a:pos x="T0" y="T1"/>
              </a:cxn>
              <a:cxn ang="0">
                <a:pos x="T2" y="T3"/>
              </a:cxn>
              <a:cxn ang="0">
                <a:pos x="T4" y="T5"/>
              </a:cxn>
              <a:cxn ang="0">
                <a:pos x="T6" y="T7"/>
              </a:cxn>
              <a:cxn ang="0">
                <a:pos x="T8" y="T9"/>
              </a:cxn>
              <a:cxn ang="0">
                <a:pos x="T10" y="T11"/>
              </a:cxn>
            </a:cxnLst>
            <a:rect l="0" t="0" r="r" b="b"/>
            <a:pathLst>
              <a:path w="2476" h="2010">
                <a:moveTo>
                  <a:pt x="2476" y="0"/>
                </a:moveTo>
                <a:cubicBezTo>
                  <a:pt x="2476" y="0"/>
                  <a:pt x="277" y="0"/>
                  <a:pt x="0" y="0"/>
                </a:cubicBezTo>
                <a:cubicBezTo>
                  <a:pt x="0" y="2010"/>
                  <a:pt x="0" y="2010"/>
                  <a:pt x="0" y="2010"/>
                </a:cubicBezTo>
                <a:cubicBezTo>
                  <a:pt x="0" y="2010"/>
                  <a:pt x="839" y="1919"/>
                  <a:pt x="1242" y="1461"/>
                </a:cubicBezTo>
                <a:cubicBezTo>
                  <a:pt x="1658" y="988"/>
                  <a:pt x="1519" y="903"/>
                  <a:pt x="1867" y="439"/>
                </a:cubicBezTo>
                <a:cubicBezTo>
                  <a:pt x="2042" y="207"/>
                  <a:pt x="2256" y="77"/>
                  <a:pt x="2476" y="0"/>
                </a:cubicBezTo>
              </a:path>
            </a:pathLst>
          </a:custGeom>
          <a:solidFill>
            <a:srgbClr val="FEAFC5">
              <a:alpha val="40000"/>
            </a:srgbClr>
          </a:solidFill>
          <a:ln>
            <a:noFill/>
          </a:ln>
        </p:spPr>
        <p:txBody>
          <a:bodyPr vert="horz" wrap="square" lIns="91440" tIns="45720" rIns="91440" bIns="45720" numCol="1" anchor="t" anchorCtr="0" compatLnSpc="1">
            <a:prstTxWarp prst="textNoShape">
              <a:avLst/>
            </a:prstTxWarp>
          </a:bodyPr>
          <a:lstStyle/>
          <a:p>
            <a:endParaRPr lang="en-US"/>
          </a:p>
        </p:txBody>
      </p:sp>
      <p:pic>
        <p:nvPicPr>
          <p:cNvPr id="23" name="图片占位符 10">
            <a:extLst>
              <a:ext uri="{FF2B5EF4-FFF2-40B4-BE49-F238E27FC236}">
                <a16:creationId xmlns:a16="http://schemas.microsoft.com/office/drawing/2014/main" id="{58E4EBBA-430B-4494-92E3-7C11EF46A460}"/>
              </a:ext>
            </a:extLst>
          </p:cNvPr>
          <p:cNvPicPr>
            <a:picLocks noChangeAspect="1"/>
          </p:cNvPicPr>
          <p:nvPr/>
        </p:nvPicPr>
        <p:blipFill>
          <a:blip r:embed="rId2" cstate="print">
            <a:extLst>
              <a:ext uri="{28A0092B-C50C-407E-A947-70E740481C1C}">
                <a14:useLocalDpi xmlns:a14="http://schemas.microsoft.com/office/drawing/2010/main" val="0"/>
              </a:ext>
            </a:extLst>
          </a:blip>
          <a:srcRect l="4621" r="4621"/>
          <a:stretch>
            <a:fillRect/>
          </a:stretch>
        </p:blipFill>
        <p:spPr>
          <a:xfrm>
            <a:off x="3174" y="-3174"/>
            <a:ext cx="7888093" cy="5794375"/>
          </a:xfrm>
          <a:custGeom>
            <a:avLst/>
            <a:gdLst>
              <a:gd name="connsiteX0" fmla="*/ 0 w 7888093"/>
              <a:gd name="connsiteY0" fmla="*/ 0 h 5794375"/>
              <a:gd name="connsiteX1" fmla="*/ 7888093 w 7888093"/>
              <a:gd name="connsiteY1" fmla="*/ 0 h 5794375"/>
              <a:gd name="connsiteX2" fmla="*/ 5693005 w 7888093"/>
              <a:gd name="connsiteY2" fmla="*/ 1569108 h 5794375"/>
              <a:gd name="connsiteX3" fmla="*/ 3433261 w 7888093"/>
              <a:gd name="connsiteY3" fmla="*/ 4645853 h 5794375"/>
              <a:gd name="connsiteX4" fmla="*/ 0 w 7888093"/>
              <a:gd name="connsiteY4" fmla="*/ 5794375 h 5794375"/>
              <a:gd name="connsiteX5" fmla="*/ 0 w 7888093"/>
              <a:gd name="connsiteY5" fmla="*/ 0 h 5794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888093" h="5794375">
                <a:moveTo>
                  <a:pt x="0" y="0"/>
                </a:moveTo>
                <a:lnTo>
                  <a:pt x="7888093" y="0"/>
                </a:lnTo>
                <a:cubicBezTo>
                  <a:pt x="7105750" y="362351"/>
                  <a:pt x="6358967" y="737643"/>
                  <a:pt x="5693005" y="1569108"/>
                </a:cubicBezTo>
                <a:cubicBezTo>
                  <a:pt x="4370780" y="3212627"/>
                  <a:pt x="4719925" y="3629977"/>
                  <a:pt x="3433261" y="4645853"/>
                </a:cubicBezTo>
                <a:cubicBezTo>
                  <a:pt x="2444016" y="5428789"/>
                  <a:pt x="523718" y="5726435"/>
                  <a:pt x="0" y="5794375"/>
                </a:cubicBezTo>
                <a:cubicBezTo>
                  <a:pt x="0" y="5794375"/>
                  <a:pt x="0" y="5794375"/>
                  <a:pt x="0" y="0"/>
                </a:cubicBezTo>
                <a:close/>
              </a:path>
            </a:pathLst>
          </a:custGeom>
        </p:spPr>
      </p:pic>
      <p:sp>
        <p:nvSpPr>
          <p:cNvPr id="24" name="Freeform 23">
            <a:extLst>
              <a:ext uri="{FF2B5EF4-FFF2-40B4-BE49-F238E27FC236}">
                <a16:creationId xmlns:a16="http://schemas.microsoft.com/office/drawing/2014/main" id="{45FB84B5-345B-4020-A618-98EBB962FDEF}"/>
              </a:ext>
            </a:extLst>
          </p:cNvPr>
          <p:cNvSpPr>
            <a:spLocks/>
          </p:cNvSpPr>
          <p:nvPr/>
        </p:nvSpPr>
        <p:spPr bwMode="auto">
          <a:xfrm>
            <a:off x="1" y="-3174"/>
            <a:ext cx="4927065" cy="5794375"/>
          </a:xfrm>
          <a:custGeom>
            <a:avLst/>
            <a:gdLst>
              <a:gd name="T0" fmla="*/ 1531 w 1531"/>
              <a:gd name="T1" fmla="*/ 0 h 1788"/>
              <a:gd name="T2" fmla="*/ 0 w 1531"/>
              <a:gd name="T3" fmla="*/ 0 h 1788"/>
              <a:gd name="T4" fmla="*/ 0 w 1531"/>
              <a:gd name="T5" fmla="*/ 1788 h 1788"/>
              <a:gd name="T6" fmla="*/ 563 w 1531"/>
              <a:gd name="T7" fmla="*/ 1491 h 1788"/>
              <a:gd name="T8" fmla="*/ 1169 w 1531"/>
              <a:gd name="T9" fmla="*/ 356 h 1788"/>
              <a:gd name="T10" fmla="*/ 1531 w 1531"/>
              <a:gd name="T11" fmla="*/ 0 h 1788"/>
            </a:gdLst>
            <a:ahLst/>
            <a:cxnLst>
              <a:cxn ang="0">
                <a:pos x="T0" y="T1"/>
              </a:cxn>
              <a:cxn ang="0">
                <a:pos x="T2" y="T3"/>
              </a:cxn>
              <a:cxn ang="0">
                <a:pos x="T4" y="T5"/>
              </a:cxn>
              <a:cxn ang="0">
                <a:pos x="T6" y="T7"/>
              </a:cxn>
              <a:cxn ang="0">
                <a:pos x="T8" y="T9"/>
              </a:cxn>
              <a:cxn ang="0">
                <a:pos x="T10" y="T11"/>
              </a:cxn>
            </a:cxnLst>
            <a:rect l="0" t="0" r="r" b="b"/>
            <a:pathLst>
              <a:path w="1531" h="1788">
                <a:moveTo>
                  <a:pt x="1531" y="0"/>
                </a:moveTo>
                <a:cubicBezTo>
                  <a:pt x="0" y="0"/>
                  <a:pt x="0" y="0"/>
                  <a:pt x="0" y="0"/>
                </a:cubicBezTo>
                <a:cubicBezTo>
                  <a:pt x="0" y="1788"/>
                  <a:pt x="0" y="1788"/>
                  <a:pt x="0" y="1788"/>
                </a:cubicBezTo>
                <a:cubicBezTo>
                  <a:pt x="110" y="1776"/>
                  <a:pt x="337" y="1724"/>
                  <a:pt x="563" y="1491"/>
                </a:cubicBezTo>
                <a:cubicBezTo>
                  <a:pt x="966" y="1077"/>
                  <a:pt x="768" y="865"/>
                  <a:pt x="1169" y="356"/>
                </a:cubicBezTo>
                <a:cubicBezTo>
                  <a:pt x="1275" y="221"/>
                  <a:pt x="1408" y="102"/>
                  <a:pt x="1531" y="0"/>
                </a:cubicBezTo>
              </a:path>
            </a:pathLst>
          </a:custGeom>
          <a:solidFill>
            <a:srgbClr val="F0E6ED">
              <a:alpha val="40000"/>
            </a:srgbClr>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18" name="Group 17"/>
          <p:cNvGrpSpPr/>
          <p:nvPr/>
        </p:nvGrpSpPr>
        <p:grpSpPr>
          <a:xfrm>
            <a:off x="2260125" y="1159196"/>
            <a:ext cx="4643832" cy="4484190"/>
            <a:chOff x="2948736" y="1476832"/>
            <a:chExt cx="4046453" cy="3907347"/>
          </a:xfrm>
        </p:grpSpPr>
        <p:sp>
          <p:nvSpPr>
            <p:cNvPr id="19" name="Oval 18"/>
            <p:cNvSpPr/>
            <p:nvPr/>
          </p:nvSpPr>
          <p:spPr>
            <a:xfrm>
              <a:off x="3046986" y="1476832"/>
              <a:ext cx="3837856" cy="3837857"/>
            </a:xfrm>
            <a:prstGeom prst="ellipse">
              <a:avLst/>
            </a:prstGeom>
            <a:solidFill>
              <a:srgbClr val="C0E7F5">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2948736" y="1645336"/>
              <a:ext cx="3738845" cy="3738843"/>
            </a:xfrm>
            <a:prstGeom prst="ellipse">
              <a:avLst/>
            </a:prstGeom>
            <a:solidFill>
              <a:srgbClr val="FEAFC5">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3256344" y="1645335"/>
              <a:ext cx="3738845" cy="3738843"/>
            </a:xfrm>
            <a:prstGeom prst="ellipse">
              <a:avLst/>
            </a:prstGeom>
            <a:solidFill>
              <a:srgbClr val="F0E6ED">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Title 1"/>
          <p:cNvSpPr txBox="1">
            <a:spLocks/>
          </p:cNvSpPr>
          <p:nvPr/>
        </p:nvSpPr>
        <p:spPr>
          <a:xfrm>
            <a:off x="2676643" y="3027424"/>
            <a:ext cx="3457775" cy="94111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dirty="0">
                <a:solidFill>
                  <a:schemeClr val="tx1">
                    <a:lumMod val="85000"/>
                    <a:lumOff val="15000"/>
                  </a:schemeClr>
                </a:solidFill>
                <a:latin typeface="Adobe 楷体 Std R" panose="02020400000000000000" pitchFamily="18" charset="-122"/>
                <a:ea typeface="Tangerine" panose="02000000000000000000" pitchFamily="2" charset="0"/>
              </a:rPr>
              <a:t>PART TWO</a:t>
            </a:r>
          </a:p>
        </p:txBody>
      </p:sp>
      <p:sp>
        <p:nvSpPr>
          <p:cNvPr id="13" name="Oval 12"/>
          <p:cNvSpPr/>
          <p:nvPr/>
        </p:nvSpPr>
        <p:spPr>
          <a:xfrm>
            <a:off x="7960211" y="3665170"/>
            <a:ext cx="668434" cy="668434"/>
          </a:xfrm>
          <a:prstGeom prst="ellipse">
            <a:avLst/>
          </a:prstGeom>
          <a:solidFill>
            <a:srgbClr val="F0E6ED">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6925180" y="5027245"/>
            <a:ext cx="568496" cy="568496"/>
          </a:xfrm>
          <a:prstGeom prst="ellipse">
            <a:avLst/>
          </a:prstGeom>
          <a:solidFill>
            <a:srgbClr val="FEAFC5">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7424664" y="2868910"/>
            <a:ext cx="340844" cy="340844"/>
          </a:xfrm>
          <a:prstGeom prst="ellipse">
            <a:avLst/>
          </a:prstGeom>
          <a:solidFill>
            <a:srgbClr val="A2DDF3">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13">
            <a:extLst>
              <a:ext uri="{FF2B5EF4-FFF2-40B4-BE49-F238E27FC236}">
                <a16:creationId xmlns:a16="http://schemas.microsoft.com/office/drawing/2014/main" id="{060D2ABC-CF40-4097-910C-54B4712C3453}"/>
              </a:ext>
            </a:extLst>
          </p:cNvPr>
          <p:cNvSpPr txBox="1"/>
          <p:nvPr/>
        </p:nvSpPr>
        <p:spPr>
          <a:xfrm>
            <a:off x="6838442" y="2827738"/>
            <a:ext cx="4969396" cy="1200329"/>
          </a:xfrm>
          <a:prstGeom prst="rect">
            <a:avLst/>
          </a:prstGeom>
          <a:noFill/>
        </p:spPr>
        <p:txBody>
          <a:bodyPr wrap="square" rtlCol="0">
            <a:spAutoFit/>
          </a:bodyPr>
          <a:lstStyle/>
          <a:p>
            <a:pPr algn="r"/>
            <a:r>
              <a:rPr lang="zh-CN" altLang="en-US" sz="7200" dirty="0">
                <a:latin typeface="Adobe 楷体 Std R" panose="02020400000000000000" pitchFamily="18" charset="-122"/>
              </a:rPr>
              <a:t>行业与市场</a:t>
            </a:r>
            <a:endParaRPr lang="en-US" altLang="zh-CN" sz="7200" dirty="0">
              <a:latin typeface="Adobe 楷体 Std R" panose="02020400000000000000" pitchFamily="18" charset="-122"/>
            </a:endParaRPr>
          </a:p>
        </p:txBody>
      </p:sp>
    </p:spTree>
    <p:extLst>
      <p:ext uri="{BB962C8B-B14F-4D97-AF65-F5344CB8AC3E}">
        <p14:creationId xmlns:p14="http://schemas.microsoft.com/office/powerpoint/2010/main" val="1691095912"/>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5"/>
                                        </p:tgtEl>
                                        <p:attrNameLst>
                                          <p:attrName>style.visibility</p:attrName>
                                        </p:attrNameLst>
                                      </p:cBhvr>
                                      <p:to>
                                        <p:strVal val="visible"/>
                                      </p:to>
                                    </p:set>
                                    <p:anim calcmode="lin" valueType="num">
                                      <p:cBhvr additive="base">
                                        <p:cTn id="11" dur="500" fill="hold"/>
                                        <p:tgtEl>
                                          <p:spTgt spid="25"/>
                                        </p:tgtEl>
                                        <p:attrNameLst>
                                          <p:attrName>ppt_x</p:attrName>
                                        </p:attrNameLst>
                                      </p:cBhvr>
                                      <p:tavLst>
                                        <p:tav tm="0">
                                          <p:val>
                                            <p:strVal val="#ppt_x"/>
                                          </p:val>
                                        </p:tav>
                                        <p:tav tm="100000">
                                          <p:val>
                                            <p:strVal val="#ppt_x"/>
                                          </p:val>
                                        </p:tav>
                                      </p:tavLst>
                                    </p:anim>
                                    <p:anim calcmode="lin" valueType="num">
                                      <p:cBhvr additive="base">
                                        <p:cTn id="12"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2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12192000" cy="6858000"/>
          </a:xfrm>
          <a:prstGeom prst="rect">
            <a:avLst/>
          </a:prstGeom>
          <a:solidFill>
            <a:srgbClr val="E8F5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Freeform 5"/>
          <p:cNvSpPr>
            <a:spLocks/>
          </p:cNvSpPr>
          <p:nvPr/>
        </p:nvSpPr>
        <p:spPr bwMode="auto">
          <a:xfrm flipV="1">
            <a:off x="326" y="0"/>
            <a:ext cx="4787900" cy="6858000"/>
          </a:xfrm>
          <a:custGeom>
            <a:avLst/>
            <a:gdLst>
              <a:gd name="T0" fmla="*/ 1008 w 1506"/>
              <a:gd name="T1" fmla="*/ 0 h 2158"/>
              <a:gd name="T2" fmla="*/ 0 w 1506"/>
              <a:gd name="T3" fmla="*/ 0 h 2158"/>
              <a:gd name="T4" fmla="*/ 0 w 1506"/>
              <a:gd name="T5" fmla="*/ 2158 h 2158"/>
              <a:gd name="T6" fmla="*/ 1308 w 1506"/>
              <a:gd name="T7" fmla="*/ 2158 h 2158"/>
              <a:gd name="T8" fmla="*/ 1469 w 1506"/>
              <a:gd name="T9" fmla="*/ 1593 h 2158"/>
              <a:gd name="T10" fmla="*/ 801 w 1506"/>
              <a:gd name="T11" fmla="*/ 698 h 2158"/>
              <a:gd name="T12" fmla="*/ 1008 w 1506"/>
              <a:gd name="T13" fmla="*/ 0 h 2158"/>
            </a:gdLst>
            <a:ahLst/>
            <a:cxnLst>
              <a:cxn ang="0">
                <a:pos x="T0" y="T1"/>
              </a:cxn>
              <a:cxn ang="0">
                <a:pos x="T2" y="T3"/>
              </a:cxn>
              <a:cxn ang="0">
                <a:pos x="T4" y="T5"/>
              </a:cxn>
              <a:cxn ang="0">
                <a:pos x="T6" y="T7"/>
              </a:cxn>
              <a:cxn ang="0">
                <a:pos x="T8" y="T9"/>
              </a:cxn>
              <a:cxn ang="0">
                <a:pos x="T10" y="T11"/>
              </a:cxn>
              <a:cxn ang="0">
                <a:pos x="T12" y="T13"/>
              </a:cxn>
            </a:cxnLst>
            <a:rect l="0" t="0" r="r" b="b"/>
            <a:pathLst>
              <a:path w="1506" h="2158">
                <a:moveTo>
                  <a:pt x="1008" y="0"/>
                </a:moveTo>
                <a:cubicBezTo>
                  <a:pt x="0" y="0"/>
                  <a:pt x="0" y="0"/>
                  <a:pt x="0" y="0"/>
                </a:cubicBezTo>
                <a:cubicBezTo>
                  <a:pt x="0" y="2158"/>
                  <a:pt x="0" y="2158"/>
                  <a:pt x="0" y="2158"/>
                </a:cubicBezTo>
                <a:cubicBezTo>
                  <a:pt x="1308" y="2158"/>
                  <a:pt x="1308" y="2158"/>
                  <a:pt x="1308" y="2158"/>
                </a:cubicBezTo>
                <a:cubicBezTo>
                  <a:pt x="1356" y="2092"/>
                  <a:pt x="1506" y="1860"/>
                  <a:pt x="1469" y="1593"/>
                </a:cubicBezTo>
                <a:cubicBezTo>
                  <a:pt x="1425" y="1275"/>
                  <a:pt x="851" y="1078"/>
                  <a:pt x="801" y="698"/>
                </a:cubicBezTo>
                <a:cubicBezTo>
                  <a:pt x="752" y="328"/>
                  <a:pt x="945" y="73"/>
                  <a:pt x="1008" y="0"/>
                </a:cubicBezTo>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TextBox 9"/>
          <p:cNvSpPr txBox="1"/>
          <p:nvPr/>
        </p:nvSpPr>
        <p:spPr>
          <a:xfrm>
            <a:off x="907354" y="1330581"/>
            <a:ext cx="9499666" cy="4497513"/>
          </a:xfrm>
          <a:prstGeom prst="rect">
            <a:avLst/>
          </a:prstGeom>
          <a:noFill/>
        </p:spPr>
        <p:txBody>
          <a:bodyPr wrap="square" rtlCol="0">
            <a:spAutoFit/>
          </a:bodyPr>
          <a:lstStyle/>
          <a:p>
            <a:pPr>
              <a:lnSpc>
                <a:spcPct val="150000"/>
              </a:lnSpc>
              <a:spcAft>
                <a:spcPts val="300"/>
              </a:spcAft>
            </a:pPr>
            <a:r>
              <a:rPr lang="zh-CN" altLang="en-US" sz="2400" dirty="0">
                <a:latin typeface="Adobe 楷体 Std R" panose="02020400000000000000" pitchFamily="18" charset="-122"/>
                <a:ea typeface="Adobe 楷体 Std R" panose="02020400000000000000" pitchFamily="18" charset="-122"/>
                <a:cs typeface="Open Sans" panose="020B0606030504020204" pitchFamily="34" charset="0"/>
              </a:rPr>
              <a:t>       电子商务在全球各地广泛的商业贸易活动中，消费者的网上购物、商户之间的网上交易和在线电子支付以及各种商务活动、交易活动、金融活动和相关的综合服务活动的一种新型的商业运营模式。</a:t>
            </a:r>
            <a:endParaRPr lang="en-US" altLang="zh-CN" sz="2400" dirty="0">
              <a:latin typeface="Adobe 楷体 Std R" panose="02020400000000000000" pitchFamily="18" charset="-122"/>
              <a:ea typeface="Adobe 楷体 Std R" panose="02020400000000000000" pitchFamily="18" charset="-122"/>
              <a:cs typeface="Open Sans" panose="020B0606030504020204" pitchFamily="34" charset="0"/>
            </a:endParaRPr>
          </a:p>
          <a:p>
            <a:pPr>
              <a:lnSpc>
                <a:spcPct val="150000"/>
              </a:lnSpc>
              <a:spcAft>
                <a:spcPts val="300"/>
              </a:spcAft>
            </a:pPr>
            <a:r>
              <a:rPr lang="en-US" altLang="zh-CN" sz="2400" dirty="0">
                <a:latin typeface="Adobe 楷体 Std R" panose="02020400000000000000" pitchFamily="18" charset="-122"/>
                <a:ea typeface="Adobe 楷体 Std R" panose="02020400000000000000" pitchFamily="18" charset="-122"/>
                <a:cs typeface="Open Sans" panose="020B0606030504020204" pitchFamily="34" charset="0"/>
              </a:rPr>
              <a:t>       </a:t>
            </a:r>
            <a:r>
              <a:rPr lang="zh-CN" altLang="en-US" sz="2400" dirty="0">
                <a:latin typeface="Adobe 楷体 Std R" panose="02020400000000000000" pitchFamily="18" charset="-122"/>
                <a:ea typeface="Adobe 楷体 Std R" panose="02020400000000000000" pitchFamily="18" charset="-122"/>
                <a:cs typeface="Open Sans" panose="020B0606030504020204" pitchFamily="34" charset="0"/>
              </a:rPr>
              <a:t>电子商务模式有</a:t>
            </a:r>
            <a:r>
              <a:rPr lang="en-US" altLang="zh-CN" sz="2400" dirty="0">
                <a:latin typeface="Adobe 楷体 Std R" panose="02020400000000000000" pitchFamily="18" charset="-122"/>
                <a:ea typeface="Adobe 楷体 Std R" panose="02020400000000000000" pitchFamily="18" charset="-122"/>
                <a:cs typeface="Open Sans" panose="020B0606030504020204" pitchFamily="34" charset="0"/>
              </a:rPr>
              <a:t>ABC</a:t>
            </a:r>
            <a:r>
              <a:rPr lang="zh-CN" altLang="en-US" sz="2400" dirty="0">
                <a:latin typeface="Adobe 楷体 Std R" panose="02020400000000000000" pitchFamily="18" charset="-122"/>
                <a:ea typeface="Adobe 楷体 Std R" panose="02020400000000000000" pitchFamily="18" charset="-122"/>
                <a:cs typeface="Open Sans" panose="020B0606030504020204" pitchFamily="34" charset="0"/>
              </a:rPr>
              <a:t>、</a:t>
            </a:r>
            <a:r>
              <a:rPr lang="en-US" altLang="zh-CN" sz="2400" dirty="0">
                <a:latin typeface="Adobe 楷体 Std R" panose="02020400000000000000" pitchFamily="18" charset="-122"/>
                <a:ea typeface="Adobe 楷体 Std R" panose="02020400000000000000" pitchFamily="18" charset="-122"/>
                <a:cs typeface="Open Sans" panose="020B0606030504020204" pitchFamily="34" charset="0"/>
              </a:rPr>
              <a:t>B2B</a:t>
            </a:r>
            <a:r>
              <a:rPr lang="zh-CN" altLang="en-US" sz="2400" dirty="0">
                <a:latin typeface="Adobe 楷体 Std R" panose="02020400000000000000" pitchFamily="18" charset="-122"/>
                <a:ea typeface="Adobe 楷体 Std R" panose="02020400000000000000" pitchFamily="18" charset="-122"/>
                <a:cs typeface="Open Sans" panose="020B0606030504020204" pitchFamily="34" charset="0"/>
              </a:rPr>
              <a:t>、</a:t>
            </a:r>
            <a:r>
              <a:rPr lang="en-US" altLang="zh-CN" sz="2400" dirty="0">
                <a:latin typeface="Adobe 楷体 Std R" panose="02020400000000000000" pitchFamily="18" charset="-122"/>
                <a:ea typeface="Adobe 楷体 Std R" panose="02020400000000000000" pitchFamily="18" charset="-122"/>
                <a:cs typeface="Open Sans" panose="020B0606030504020204" pitchFamily="34" charset="0"/>
              </a:rPr>
              <a:t>B2C</a:t>
            </a:r>
            <a:r>
              <a:rPr lang="zh-CN" altLang="en-US" sz="2400" dirty="0">
                <a:latin typeface="Adobe 楷体 Std R" panose="02020400000000000000" pitchFamily="18" charset="-122"/>
                <a:ea typeface="Adobe 楷体 Std R" panose="02020400000000000000" pitchFamily="18" charset="-122"/>
                <a:cs typeface="Open Sans" panose="020B0606030504020204" pitchFamily="34" charset="0"/>
              </a:rPr>
              <a:t>、</a:t>
            </a:r>
            <a:r>
              <a:rPr lang="en-US" altLang="zh-CN" sz="2400" dirty="0">
                <a:latin typeface="Adobe 楷体 Std R" panose="02020400000000000000" pitchFamily="18" charset="-122"/>
                <a:ea typeface="Adobe 楷体 Std R" panose="02020400000000000000" pitchFamily="18" charset="-122"/>
                <a:cs typeface="Open Sans" panose="020B0606030504020204" pitchFamily="34" charset="0"/>
              </a:rPr>
              <a:t>C2C</a:t>
            </a:r>
            <a:r>
              <a:rPr lang="zh-CN" altLang="en-US" sz="2400" dirty="0">
                <a:latin typeface="Adobe 楷体 Std R" panose="02020400000000000000" pitchFamily="18" charset="-122"/>
                <a:ea typeface="Adobe 楷体 Std R" panose="02020400000000000000" pitchFamily="18" charset="-122"/>
                <a:cs typeface="Open Sans" panose="020B0606030504020204" pitchFamily="34" charset="0"/>
              </a:rPr>
              <a:t>、</a:t>
            </a:r>
            <a:r>
              <a:rPr lang="en-US" altLang="zh-CN" sz="2400" dirty="0">
                <a:latin typeface="Adobe 楷体 Std R" panose="02020400000000000000" pitchFamily="18" charset="-122"/>
                <a:ea typeface="Adobe 楷体 Std R" panose="02020400000000000000" pitchFamily="18" charset="-122"/>
                <a:cs typeface="Open Sans" panose="020B0606030504020204" pitchFamily="34" charset="0"/>
              </a:rPr>
              <a:t>B2M</a:t>
            </a:r>
            <a:r>
              <a:rPr lang="zh-CN" altLang="en-US" sz="2400" dirty="0">
                <a:latin typeface="Adobe 楷体 Std R" panose="02020400000000000000" pitchFamily="18" charset="-122"/>
                <a:ea typeface="Adobe 楷体 Std R" panose="02020400000000000000" pitchFamily="18" charset="-122"/>
                <a:cs typeface="Open Sans" panose="020B0606030504020204" pitchFamily="34" charset="0"/>
              </a:rPr>
              <a:t>、</a:t>
            </a:r>
            <a:r>
              <a:rPr lang="en-US" altLang="zh-CN" sz="2400" dirty="0">
                <a:latin typeface="Adobe 楷体 Std R" panose="02020400000000000000" pitchFamily="18" charset="-122"/>
                <a:ea typeface="Adobe 楷体 Std R" panose="02020400000000000000" pitchFamily="18" charset="-122"/>
                <a:cs typeface="Open Sans" panose="020B0606030504020204" pitchFamily="34" charset="0"/>
              </a:rPr>
              <a:t>M2C</a:t>
            </a:r>
            <a:r>
              <a:rPr lang="zh-CN" altLang="en-US" sz="2400" dirty="0">
                <a:latin typeface="Adobe 楷体 Std R" panose="02020400000000000000" pitchFamily="18" charset="-122"/>
                <a:ea typeface="Adobe 楷体 Std R" panose="02020400000000000000" pitchFamily="18" charset="-122"/>
                <a:cs typeface="Open Sans" panose="020B0606030504020204" pitchFamily="34" charset="0"/>
              </a:rPr>
              <a:t>、</a:t>
            </a:r>
            <a:r>
              <a:rPr lang="en-US" altLang="zh-CN" sz="2400" dirty="0">
                <a:latin typeface="Adobe 楷体 Std R" panose="02020400000000000000" pitchFamily="18" charset="-122"/>
                <a:ea typeface="Adobe 楷体 Std R" panose="02020400000000000000" pitchFamily="18" charset="-122"/>
                <a:cs typeface="Open Sans" panose="020B0606030504020204" pitchFamily="34" charset="0"/>
              </a:rPr>
              <a:t>B2A</a:t>
            </a:r>
            <a:r>
              <a:rPr lang="zh-CN" altLang="en-US" sz="2400" dirty="0">
                <a:latin typeface="Adobe 楷体 Std R" panose="02020400000000000000" pitchFamily="18" charset="-122"/>
                <a:ea typeface="Adobe 楷体 Std R" panose="02020400000000000000" pitchFamily="18" charset="-122"/>
                <a:cs typeface="Open Sans" panose="020B0606030504020204" pitchFamily="34" charset="0"/>
              </a:rPr>
              <a:t>（即</a:t>
            </a:r>
            <a:r>
              <a:rPr lang="en-US" altLang="zh-CN" sz="2400" dirty="0">
                <a:latin typeface="Adobe 楷体 Std R" panose="02020400000000000000" pitchFamily="18" charset="-122"/>
                <a:ea typeface="Adobe 楷体 Std R" panose="02020400000000000000" pitchFamily="18" charset="-122"/>
                <a:cs typeface="Open Sans" panose="020B0606030504020204" pitchFamily="34" charset="0"/>
              </a:rPr>
              <a:t>B2G</a:t>
            </a:r>
            <a:r>
              <a:rPr lang="zh-CN" altLang="en-US" sz="2400" dirty="0">
                <a:latin typeface="Adobe 楷体 Std R" panose="02020400000000000000" pitchFamily="18" charset="-122"/>
                <a:ea typeface="Adobe 楷体 Std R" panose="02020400000000000000" pitchFamily="18" charset="-122"/>
                <a:cs typeface="Open Sans" panose="020B0606030504020204" pitchFamily="34" charset="0"/>
              </a:rPr>
              <a:t>）、</a:t>
            </a:r>
            <a:r>
              <a:rPr lang="en-US" altLang="zh-CN" sz="2400" dirty="0">
                <a:latin typeface="Adobe 楷体 Std R" panose="02020400000000000000" pitchFamily="18" charset="-122"/>
                <a:ea typeface="Adobe 楷体 Std R" panose="02020400000000000000" pitchFamily="18" charset="-122"/>
                <a:cs typeface="Open Sans" panose="020B0606030504020204" pitchFamily="34" charset="0"/>
              </a:rPr>
              <a:t>C2A</a:t>
            </a:r>
            <a:r>
              <a:rPr lang="zh-CN" altLang="en-US" sz="2400" dirty="0">
                <a:latin typeface="Adobe 楷体 Std R" panose="02020400000000000000" pitchFamily="18" charset="-122"/>
                <a:ea typeface="Adobe 楷体 Std R" panose="02020400000000000000" pitchFamily="18" charset="-122"/>
                <a:cs typeface="Open Sans" panose="020B0606030504020204" pitchFamily="34" charset="0"/>
              </a:rPr>
              <a:t>（即</a:t>
            </a:r>
            <a:r>
              <a:rPr lang="en-US" altLang="zh-CN" sz="2400" dirty="0">
                <a:latin typeface="Adobe 楷体 Std R" panose="02020400000000000000" pitchFamily="18" charset="-122"/>
                <a:ea typeface="Adobe 楷体 Std R" panose="02020400000000000000" pitchFamily="18" charset="-122"/>
                <a:cs typeface="Open Sans" panose="020B0606030504020204" pitchFamily="34" charset="0"/>
              </a:rPr>
              <a:t>C2G</a:t>
            </a:r>
            <a:r>
              <a:rPr lang="zh-CN" altLang="en-US" sz="2400" dirty="0">
                <a:latin typeface="Adobe 楷体 Std R" panose="02020400000000000000" pitchFamily="18" charset="-122"/>
                <a:ea typeface="Adobe 楷体 Std R" panose="02020400000000000000" pitchFamily="18" charset="-122"/>
                <a:cs typeface="Open Sans" panose="020B0606030504020204" pitchFamily="34" charset="0"/>
              </a:rPr>
              <a:t>）、</a:t>
            </a:r>
            <a:r>
              <a:rPr lang="en-US" altLang="zh-CN" sz="2400" dirty="0">
                <a:latin typeface="Adobe 楷体 Std R" panose="02020400000000000000" pitchFamily="18" charset="-122"/>
                <a:ea typeface="Adobe 楷体 Std R" panose="02020400000000000000" pitchFamily="18" charset="-122"/>
                <a:cs typeface="Open Sans" panose="020B0606030504020204" pitchFamily="34" charset="0"/>
              </a:rPr>
              <a:t>O2O</a:t>
            </a:r>
            <a:r>
              <a:rPr lang="zh-CN" altLang="en-US" sz="2400" dirty="0">
                <a:latin typeface="Adobe 楷体 Std R" panose="02020400000000000000" pitchFamily="18" charset="-122"/>
                <a:ea typeface="Adobe 楷体 Std R" panose="02020400000000000000" pitchFamily="18" charset="-122"/>
                <a:cs typeface="Open Sans" panose="020B0606030504020204" pitchFamily="34" charset="0"/>
              </a:rPr>
              <a:t>等。</a:t>
            </a:r>
          </a:p>
          <a:p>
            <a:pPr>
              <a:lnSpc>
                <a:spcPct val="150000"/>
              </a:lnSpc>
              <a:spcAft>
                <a:spcPts val="300"/>
              </a:spcAft>
            </a:pPr>
            <a:r>
              <a:rPr lang="zh-CN" altLang="en-US" sz="2400" dirty="0">
                <a:latin typeface="Adobe 楷体 Std R" panose="02020400000000000000" pitchFamily="18" charset="-122"/>
                <a:ea typeface="Adobe 楷体 Std R" panose="02020400000000000000" pitchFamily="18" charset="-122"/>
                <a:cs typeface="Open Sans" panose="020B0606030504020204" pitchFamily="34" charset="0"/>
              </a:rPr>
              <a:t>       电子商务所具有的开放性和全球性的特点，为企业创造了更多的贸易机会。随着互联网的推行，感受到电子商务带来的便利与机遇，各行业逐渐进军电子商务领域，其中就包括美食行业。</a:t>
            </a:r>
          </a:p>
        </p:txBody>
      </p:sp>
      <p:grpSp>
        <p:nvGrpSpPr>
          <p:cNvPr id="22" name="Group 21"/>
          <p:cNvGrpSpPr/>
          <p:nvPr/>
        </p:nvGrpSpPr>
        <p:grpSpPr>
          <a:xfrm>
            <a:off x="10345075" y="5462341"/>
            <a:ext cx="2551221" cy="2463517"/>
            <a:chOff x="2948736" y="1476832"/>
            <a:chExt cx="4046453" cy="3907347"/>
          </a:xfrm>
        </p:grpSpPr>
        <p:sp>
          <p:nvSpPr>
            <p:cNvPr id="23" name="Oval 22"/>
            <p:cNvSpPr/>
            <p:nvPr/>
          </p:nvSpPr>
          <p:spPr>
            <a:xfrm>
              <a:off x="3046986" y="1476832"/>
              <a:ext cx="3837856" cy="3837857"/>
            </a:xfrm>
            <a:prstGeom prst="ellipse">
              <a:avLst/>
            </a:prstGeom>
            <a:solidFill>
              <a:srgbClr val="C0E7F5">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2948736" y="1645336"/>
              <a:ext cx="3738845" cy="3738843"/>
            </a:xfrm>
            <a:prstGeom prst="ellipse">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3256344" y="1645335"/>
              <a:ext cx="3738845" cy="3738843"/>
            </a:xfrm>
            <a:prstGeom prst="ellipse">
              <a:avLst/>
            </a:prstGeom>
            <a:solidFill>
              <a:srgbClr val="75C7ED">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图片占位符 5">
            <a:extLst>
              <a:ext uri="{FF2B5EF4-FFF2-40B4-BE49-F238E27FC236}">
                <a16:creationId xmlns:a16="http://schemas.microsoft.com/office/drawing/2014/main" id="{AE61A8EC-4BC7-4888-94C2-194CF072E390}"/>
              </a:ext>
            </a:extLst>
          </p:cNvPr>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l="16667" r="16667"/>
          <a:stretch>
            <a:fillRect/>
          </a:stretch>
        </p:blipFill>
        <p:spPr>
          <a:xfrm>
            <a:off x="10682271" y="5712656"/>
            <a:ext cx="2117054" cy="2117054"/>
          </a:xfrm>
        </p:spPr>
      </p:pic>
      <p:sp>
        <p:nvSpPr>
          <p:cNvPr id="7" name="文本框 6">
            <a:extLst>
              <a:ext uri="{FF2B5EF4-FFF2-40B4-BE49-F238E27FC236}">
                <a16:creationId xmlns:a16="http://schemas.microsoft.com/office/drawing/2014/main" id="{DF918A1B-B59B-4AAC-A6CD-6DBF34EFBED1}"/>
              </a:ext>
            </a:extLst>
          </p:cNvPr>
          <p:cNvSpPr txBox="1"/>
          <p:nvPr/>
        </p:nvSpPr>
        <p:spPr>
          <a:xfrm>
            <a:off x="441130" y="408658"/>
            <a:ext cx="3185990" cy="400110"/>
          </a:xfrm>
          <a:prstGeom prst="rect">
            <a:avLst/>
          </a:prstGeom>
          <a:noFill/>
        </p:spPr>
        <p:txBody>
          <a:bodyPr wrap="square" rtlCol="0">
            <a:spAutoFit/>
          </a:bodyPr>
          <a:lstStyle/>
          <a:p>
            <a:r>
              <a:rPr lang="en-US" altLang="zh-CN" sz="2000" b="1" dirty="0">
                <a:solidFill>
                  <a:srgbClr val="F36219"/>
                </a:solidFill>
              </a:rPr>
              <a:t>Two </a:t>
            </a:r>
            <a:r>
              <a:rPr lang="zh-CN" altLang="en-US" sz="2000" b="1" dirty="0">
                <a:solidFill>
                  <a:srgbClr val="F36219"/>
                </a:solidFill>
              </a:rPr>
              <a:t>行业分析</a:t>
            </a:r>
            <a:r>
              <a:rPr lang="en-US" altLang="zh-CN" sz="2000" b="1" dirty="0">
                <a:solidFill>
                  <a:srgbClr val="F36219"/>
                </a:solidFill>
              </a:rPr>
              <a:t>—</a:t>
            </a:r>
            <a:r>
              <a:rPr lang="zh-CN" altLang="en-US" sz="2000" b="1" dirty="0">
                <a:solidFill>
                  <a:srgbClr val="F36219"/>
                </a:solidFill>
              </a:rPr>
              <a:t>电子商务</a:t>
            </a:r>
          </a:p>
        </p:txBody>
      </p:sp>
    </p:spTree>
    <p:extLst>
      <p:ext uri="{BB962C8B-B14F-4D97-AF65-F5344CB8AC3E}">
        <p14:creationId xmlns:p14="http://schemas.microsoft.com/office/powerpoint/2010/main" val="1914845424"/>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12192000" cy="6858000"/>
          </a:xfrm>
          <a:prstGeom prst="rect">
            <a:avLst/>
          </a:prstGeom>
          <a:solidFill>
            <a:srgbClr val="E8F5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Freeform 5"/>
          <p:cNvSpPr>
            <a:spLocks/>
          </p:cNvSpPr>
          <p:nvPr/>
        </p:nvSpPr>
        <p:spPr bwMode="auto">
          <a:xfrm flipV="1">
            <a:off x="326" y="0"/>
            <a:ext cx="4787900" cy="6858000"/>
          </a:xfrm>
          <a:custGeom>
            <a:avLst/>
            <a:gdLst>
              <a:gd name="T0" fmla="*/ 1008 w 1506"/>
              <a:gd name="T1" fmla="*/ 0 h 2158"/>
              <a:gd name="T2" fmla="*/ 0 w 1506"/>
              <a:gd name="T3" fmla="*/ 0 h 2158"/>
              <a:gd name="T4" fmla="*/ 0 w 1506"/>
              <a:gd name="T5" fmla="*/ 2158 h 2158"/>
              <a:gd name="T6" fmla="*/ 1308 w 1506"/>
              <a:gd name="T7" fmla="*/ 2158 h 2158"/>
              <a:gd name="T8" fmla="*/ 1469 w 1506"/>
              <a:gd name="T9" fmla="*/ 1593 h 2158"/>
              <a:gd name="T10" fmla="*/ 801 w 1506"/>
              <a:gd name="T11" fmla="*/ 698 h 2158"/>
              <a:gd name="T12" fmla="*/ 1008 w 1506"/>
              <a:gd name="T13" fmla="*/ 0 h 2158"/>
            </a:gdLst>
            <a:ahLst/>
            <a:cxnLst>
              <a:cxn ang="0">
                <a:pos x="T0" y="T1"/>
              </a:cxn>
              <a:cxn ang="0">
                <a:pos x="T2" y="T3"/>
              </a:cxn>
              <a:cxn ang="0">
                <a:pos x="T4" y="T5"/>
              </a:cxn>
              <a:cxn ang="0">
                <a:pos x="T6" y="T7"/>
              </a:cxn>
              <a:cxn ang="0">
                <a:pos x="T8" y="T9"/>
              </a:cxn>
              <a:cxn ang="0">
                <a:pos x="T10" y="T11"/>
              </a:cxn>
              <a:cxn ang="0">
                <a:pos x="T12" y="T13"/>
              </a:cxn>
            </a:cxnLst>
            <a:rect l="0" t="0" r="r" b="b"/>
            <a:pathLst>
              <a:path w="1506" h="2158">
                <a:moveTo>
                  <a:pt x="1008" y="0"/>
                </a:moveTo>
                <a:cubicBezTo>
                  <a:pt x="0" y="0"/>
                  <a:pt x="0" y="0"/>
                  <a:pt x="0" y="0"/>
                </a:cubicBezTo>
                <a:cubicBezTo>
                  <a:pt x="0" y="2158"/>
                  <a:pt x="0" y="2158"/>
                  <a:pt x="0" y="2158"/>
                </a:cubicBezTo>
                <a:cubicBezTo>
                  <a:pt x="1308" y="2158"/>
                  <a:pt x="1308" y="2158"/>
                  <a:pt x="1308" y="2158"/>
                </a:cubicBezTo>
                <a:cubicBezTo>
                  <a:pt x="1356" y="2092"/>
                  <a:pt x="1506" y="1860"/>
                  <a:pt x="1469" y="1593"/>
                </a:cubicBezTo>
                <a:cubicBezTo>
                  <a:pt x="1425" y="1275"/>
                  <a:pt x="851" y="1078"/>
                  <a:pt x="801" y="698"/>
                </a:cubicBezTo>
                <a:cubicBezTo>
                  <a:pt x="752" y="328"/>
                  <a:pt x="945" y="73"/>
                  <a:pt x="1008" y="0"/>
                </a:cubicBezTo>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TextBox 9"/>
          <p:cNvSpPr txBox="1"/>
          <p:nvPr/>
        </p:nvSpPr>
        <p:spPr>
          <a:xfrm>
            <a:off x="441130" y="648280"/>
            <a:ext cx="4375612" cy="743986"/>
          </a:xfrm>
          <a:prstGeom prst="rect">
            <a:avLst/>
          </a:prstGeom>
          <a:noFill/>
        </p:spPr>
        <p:txBody>
          <a:bodyPr wrap="square" rtlCol="0">
            <a:spAutoFit/>
          </a:bodyPr>
          <a:lstStyle/>
          <a:p>
            <a:pPr>
              <a:lnSpc>
                <a:spcPct val="150000"/>
              </a:lnSpc>
              <a:spcAft>
                <a:spcPts val="600"/>
              </a:spcAft>
            </a:pPr>
            <a:r>
              <a:rPr lang="zh-CN" altLang="en-US" sz="3200" b="1" dirty="0">
                <a:solidFill>
                  <a:srgbClr val="290A9A"/>
                </a:solidFill>
                <a:latin typeface="Adobe 楷体 Std R" panose="02020400000000000000" pitchFamily="18" charset="-122"/>
                <a:ea typeface="Adobe 楷体 Std R" panose="02020400000000000000" pitchFamily="18" charset="-122"/>
                <a:cs typeface="Open Sans" panose="020B0606030504020204" pitchFamily="34" charset="0"/>
              </a:rPr>
              <a:t>一线城市学生消费水平</a:t>
            </a:r>
          </a:p>
        </p:txBody>
      </p:sp>
      <p:grpSp>
        <p:nvGrpSpPr>
          <p:cNvPr id="22" name="Group 21"/>
          <p:cNvGrpSpPr/>
          <p:nvPr/>
        </p:nvGrpSpPr>
        <p:grpSpPr>
          <a:xfrm>
            <a:off x="10345075" y="5462341"/>
            <a:ext cx="2551221" cy="2463517"/>
            <a:chOff x="2948736" y="1476832"/>
            <a:chExt cx="4046453" cy="3907347"/>
          </a:xfrm>
        </p:grpSpPr>
        <p:sp>
          <p:nvSpPr>
            <p:cNvPr id="23" name="Oval 22"/>
            <p:cNvSpPr/>
            <p:nvPr/>
          </p:nvSpPr>
          <p:spPr>
            <a:xfrm>
              <a:off x="3046986" y="1476832"/>
              <a:ext cx="3837856" cy="3837857"/>
            </a:xfrm>
            <a:prstGeom prst="ellipse">
              <a:avLst/>
            </a:prstGeom>
            <a:solidFill>
              <a:srgbClr val="C0E7F5">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2948736" y="1645336"/>
              <a:ext cx="3738845" cy="3738843"/>
            </a:xfrm>
            <a:prstGeom prst="ellipse">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3256344" y="1645335"/>
              <a:ext cx="3738845" cy="3738843"/>
            </a:xfrm>
            <a:prstGeom prst="ellipse">
              <a:avLst/>
            </a:prstGeom>
            <a:solidFill>
              <a:srgbClr val="75C7ED">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图片占位符 5">
            <a:extLst>
              <a:ext uri="{FF2B5EF4-FFF2-40B4-BE49-F238E27FC236}">
                <a16:creationId xmlns:a16="http://schemas.microsoft.com/office/drawing/2014/main" id="{AE61A8EC-4BC7-4888-94C2-194CF072E390}"/>
              </a:ext>
            </a:extLst>
          </p:cNvPr>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l="16667" r="16667"/>
          <a:stretch>
            <a:fillRect/>
          </a:stretch>
        </p:blipFill>
        <p:spPr>
          <a:xfrm>
            <a:off x="10682271" y="5712656"/>
            <a:ext cx="2117054" cy="2117054"/>
          </a:xfrm>
        </p:spPr>
      </p:pic>
      <p:sp>
        <p:nvSpPr>
          <p:cNvPr id="7" name="文本框 6">
            <a:extLst>
              <a:ext uri="{FF2B5EF4-FFF2-40B4-BE49-F238E27FC236}">
                <a16:creationId xmlns:a16="http://schemas.microsoft.com/office/drawing/2014/main" id="{DF918A1B-B59B-4AAC-A6CD-6DBF34EFBED1}"/>
              </a:ext>
            </a:extLst>
          </p:cNvPr>
          <p:cNvSpPr txBox="1"/>
          <p:nvPr/>
        </p:nvSpPr>
        <p:spPr>
          <a:xfrm>
            <a:off x="441130" y="408658"/>
            <a:ext cx="3582230" cy="400110"/>
          </a:xfrm>
          <a:prstGeom prst="rect">
            <a:avLst/>
          </a:prstGeom>
          <a:noFill/>
        </p:spPr>
        <p:txBody>
          <a:bodyPr wrap="square" rtlCol="0">
            <a:spAutoFit/>
          </a:bodyPr>
          <a:lstStyle/>
          <a:p>
            <a:r>
              <a:rPr lang="en-US" altLang="zh-CN" sz="2000" b="1" dirty="0">
                <a:solidFill>
                  <a:srgbClr val="F36219"/>
                </a:solidFill>
              </a:rPr>
              <a:t>Two </a:t>
            </a:r>
            <a:r>
              <a:rPr lang="zh-CN" altLang="en-US" sz="2000" b="1" dirty="0">
                <a:solidFill>
                  <a:srgbClr val="F36219"/>
                </a:solidFill>
              </a:rPr>
              <a:t>行业分析</a:t>
            </a:r>
            <a:r>
              <a:rPr lang="en-US" altLang="zh-CN" sz="2000" b="1" dirty="0">
                <a:solidFill>
                  <a:srgbClr val="F36219"/>
                </a:solidFill>
              </a:rPr>
              <a:t>—</a:t>
            </a:r>
            <a:r>
              <a:rPr lang="zh-CN" altLang="en-US" sz="2000" b="1" dirty="0">
                <a:solidFill>
                  <a:srgbClr val="F36219"/>
                </a:solidFill>
              </a:rPr>
              <a:t>行业环境分析</a:t>
            </a:r>
          </a:p>
        </p:txBody>
      </p:sp>
      <p:pic>
        <p:nvPicPr>
          <p:cNvPr id="11" name="图片 10">
            <a:extLst>
              <a:ext uri="{FF2B5EF4-FFF2-40B4-BE49-F238E27FC236}">
                <a16:creationId xmlns:a16="http://schemas.microsoft.com/office/drawing/2014/main" id="{5C01B9C0-C105-4A41-BF2E-A4C81BB81C9F}"/>
              </a:ext>
            </a:extLst>
          </p:cNvPr>
          <p:cNvPicPr/>
          <p:nvPr/>
        </p:nvPicPr>
        <p:blipFill rotWithShape="1">
          <a:blip r:embed="rId3"/>
          <a:srcRect l="3998" r="3243" b="3595"/>
          <a:stretch/>
        </p:blipFill>
        <p:spPr>
          <a:xfrm>
            <a:off x="362009" y="1392266"/>
            <a:ext cx="4745716" cy="3516082"/>
          </a:xfrm>
          <a:prstGeom prst="rect">
            <a:avLst/>
          </a:prstGeom>
          <a:noFill/>
          <a:ln>
            <a:noFill/>
          </a:ln>
        </p:spPr>
      </p:pic>
      <p:sp>
        <p:nvSpPr>
          <p:cNvPr id="2" name="文本框 1">
            <a:extLst>
              <a:ext uri="{FF2B5EF4-FFF2-40B4-BE49-F238E27FC236}">
                <a16:creationId xmlns:a16="http://schemas.microsoft.com/office/drawing/2014/main" id="{975E045D-B613-4208-8D55-318D0DEB047F}"/>
              </a:ext>
            </a:extLst>
          </p:cNvPr>
          <p:cNvSpPr txBox="1"/>
          <p:nvPr/>
        </p:nvSpPr>
        <p:spPr>
          <a:xfrm>
            <a:off x="6368550" y="3938792"/>
            <a:ext cx="4927597" cy="1815882"/>
          </a:xfrm>
          <a:prstGeom prst="rect">
            <a:avLst/>
          </a:prstGeom>
          <a:noFill/>
        </p:spPr>
        <p:txBody>
          <a:bodyPr wrap="square" rtlCol="0">
            <a:spAutoFit/>
          </a:bodyPr>
          <a:lstStyle/>
          <a:p>
            <a:pPr algn="just"/>
            <a:r>
              <a:rPr lang="zh-CN" altLang="zh-CN" sz="2800" kern="100" dirty="0">
                <a:effectLst/>
                <a:latin typeface="Calibri" panose="020F0502020204030204" pitchFamily="34" charset="0"/>
                <a:ea typeface="宋体" panose="02010600030101010101" pitchFamily="2" charset="-122"/>
                <a:cs typeface="宋体" panose="02010600030101010101" pitchFamily="2" charset="-122"/>
              </a:rPr>
              <a:t>大学生有消费水平，并且从表中可以发现大学生消费占比均值最高的是三餐，所以大学生对美食有消费潜力。</a:t>
            </a:r>
            <a:endParaRPr lang="zh-CN" altLang="zh-CN" sz="2800" kern="100" dirty="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5" name="文本框 4">
            <a:extLst>
              <a:ext uri="{FF2B5EF4-FFF2-40B4-BE49-F238E27FC236}">
                <a16:creationId xmlns:a16="http://schemas.microsoft.com/office/drawing/2014/main" id="{FBC31D98-4585-42F2-B460-B890D2417CC8}"/>
              </a:ext>
            </a:extLst>
          </p:cNvPr>
          <p:cNvSpPr txBox="1"/>
          <p:nvPr/>
        </p:nvSpPr>
        <p:spPr>
          <a:xfrm>
            <a:off x="483314" y="6143526"/>
            <a:ext cx="9667819" cy="800219"/>
          </a:xfrm>
          <a:prstGeom prst="rect">
            <a:avLst/>
          </a:prstGeom>
          <a:noFill/>
        </p:spPr>
        <p:txBody>
          <a:bodyPr wrap="square" rtlCol="0">
            <a:spAutoFit/>
          </a:bodyPr>
          <a:lstStyle/>
          <a:p>
            <a:pPr algn="just"/>
            <a:r>
              <a:rPr lang="zh-CN" altLang="zh-CN" sz="1400" kern="100" dirty="0">
                <a:effectLst/>
                <a:latin typeface="Calibri" panose="020F0502020204030204" pitchFamily="34" charset="0"/>
                <a:ea typeface="宋体" panose="02010600030101010101" pitchFamily="2" charset="-122"/>
                <a:cs typeface="Times New Roman" panose="02020603050405020304" pitchFamily="18" charset="0"/>
              </a:rPr>
              <a:t>季薪玉，陈钦萍</a:t>
            </a:r>
            <a:r>
              <a:rPr lang="en-US" altLang="zh-CN" sz="1400" kern="100" dirty="0">
                <a:effectLst/>
                <a:latin typeface="Calibri" panose="020F0502020204030204" pitchFamily="34" charset="0"/>
                <a:ea typeface="宋体" panose="02010600030101010101" pitchFamily="2" charset="-122"/>
                <a:cs typeface="Times New Roman" panose="02020603050405020304" pitchFamily="18" charset="0"/>
              </a:rPr>
              <a:t>. </a:t>
            </a:r>
            <a:r>
              <a:rPr lang="zh-CN" altLang="zh-CN" sz="1400" kern="100" dirty="0">
                <a:effectLst/>
                <a:latin typeface="Calibri" panose="020F0502020204030204" pitchFamily="34" charset="0"/>
                <a:ea typeface="宋体" panose="02010600030101010101" pitchFamily="2" charset="-122"/>
                <a:cs typeface="Times New Roman" panose="02020603050405020304" pitchFamily="18" charset="0"/>
              </a:rPr>
              <a:t>大学生消费理财现状、困境及建议</a:t>
            </a:r>
            <a:r>
              <a:rPr lang="en-US" altLang="zh-CN" sz="1400" kern="100" dirty="0">
                <a:effectLst/>
                <a:latin typeface="Calibri" panose="020F0502020204030204" pitchFamily="34" charset="0"/>
                <a:ea typeface="宋体" panose="02010600030101010101" pitchFamily="2" charset="-122"/>
                <a:cs typeface="Times New Roman" panose="02020603050405020304" pitchFamily="18" charset="0"/>
              </a:rPr>
              <a:t>——</a:t>
            </a:r>
            <a:r>
              <a:rPr lang="zh-CN" altLang="zh-CN" sz="1400" kern="100" dirty="0">
                <a:effectLst/>
                <a:latin typeface="Calibri" panose="020F0502020204030204" pitchFamily="34" charset="0"/>
                <a:ea typeface="宋体" panose="02010600030101010101" pitchFamily="2" charset="-122"/>
                <a:cs typeface="Times New Roman" panose="02020603050405020304" pitchFamily="18" charset="0"/>
              </a:rPr>
              <a:t>以福州外语外贸学院为例</a:t>
            </a:r>
            <a:r>
              <a:rPr lang="en-US" altLang="zh-CN" sz="1400" kern="100" dirty="0">
                <a:effectLst/>
                <a:latin typeface="Calibri" panose="020F0502020204030204" pitchFamily="34" charset="0"/>
                <a:ea typeface="宋体" panose="02010600030101010101" pitchFamily="2" charset="-122"/>
                <a:cs typeface="Times New Roman" panose="02020603050405020304" pitchFamily="18" charset="0"/>
              </a:rPr>
              <a:t>[J].</a:t>
            </a:r>
            <a:r>
              <a:rPr lang="zh-CN" altLang="zh-CN" sz="1400" kern="100" dirty="0">
                <a:effectLst/>
                <a:latin typeface="Calibri" panose="020F0502020204030204" pitchFamily="34" charset="0"/>
                <a:ea typeface="宋体" panose="02010600030101010101" pitchFamily="2" charset="-122"/>
                <a:cs typeface="Times New Roman" panose="02020603050405020304" pitchFamily="18" charset="0"/>
              </a:rPr>
              <a:t>科技经济市场，</a:t>
            </a:r>
            <a:r>
              <a:rPr lang="en-US" altLang="zh-CN" sz="1400" kern="100" dirty="0">
                <a:effectLst/>
                <a:latin typeface="Calibri" panose="020F0502020204030204" pitchFamily="34" charset="0"/>
                <a:ea typeface="宋体" panose="02010600030101010101" pitchFamily="2" charset="-122"/>
                <a:cs typeface="Times New Roman" panose="02020603050405020304" pitchFamily="18" charset="0"/>
              </a:rPr>
              <a:t>2019</a:t>
            </a:r>
            <a:r>
              <a:rPr lang="zh-CN" altLang="zh-CN" sz="1400" kern="100" dirty="0">
                <a:effectLst/>
                <a:latin typeface="Calibri" panose="020F0502020204030204" pitchFamily="34" charset="0"/>
                <a:ea typeface="宋体" panose="02010600030101010101" pitchFamily="2" charset="-122"/>
                <a:cs typeface="Times New Roman" panose="02020603050405020304" pitchFamily="18" charset="0"/>
              </a:rPr>
              <a:t>（</a:t>
            </a:r>
            <a:r>
              <a:rPr lang="en-US" altLang="zh-CN" sz="1400" kern="100" dirty="0">
                <a:effectLst/>
                <a:latin typeface="Calibri" panose="020F0502020204030204" pitchFamily="34" charset="0"/>
                <a:ea typeface="宋体" panose="02010600030101010101" pitchFamily="2" charset="-122"/>
                <a:cs typeface="Times New Roman" panose="02020603050405020304" pitchFamily="18" charset="0"/>
              </a:rPr>
              <a:t>5</a:t>
            </a:r>
            <a:r>
              <a:rPr lang="zh-CN" altLang="zh-CN" sz="1400" kern="100" dirty="0">
                <a:effectLst/>
                <a:latin typeface="Calibri" panose="020F0502020204030204" pitchFamily="34" charset="0"/>
                <a:ea typeface="宋体" panose="02010600030101010101" pitchFamily="2" charset="-122"/>
                <a:cs typeface="Times New Roman" panose="02020603050405020304" pitchFamily="18" charset="0"/>
              </a:rPr>
              <a:t>）：</a:t>
            </a:r>
            <a:r>
              <a:rPr lang="en-US" altLang="zh-CN" sz="1400" kern="100" dirty="0">
                <a:effectLst/>
                <a:latin typeface="Calibri" panose="020F0502020204030204" pitchFamily="34" charset="0"/>
                <a:ea typeface="宋体" panose="02010600030101010101" pitchFamily="2" charset="-122"/>
                <a:cs typeface="Times New Roman" panose="02020603050405020304" pitchFamily="18" charset="0"/>
              </a:rPr>
              <a:t>104-105</a:t>
            </a:r>
            <a:endParaRPr lang="zh-CN" altLang="zh-CN" sz="1400" kern="100" dirty="0">
              <a:effectLst/>
              <a:latin typeface="Calibri" panose="020F0502020204030204" pitchFamily="34" charset="0"/>
              <a:ea typeface="宋体" panose="02010600030101010101" pitchFamily="2" charset="-122"/>
              <a:cs typeface="Times New Roman" panose="02020603050405020304" pitchFamily="18" charset="0"/>
            </a:endParaRPr>
          </a:p>
          <a:p>
            <a:pPr algn="just"/>
            <a:r>
              <a:rPr lang="en-US" altLang="zh-CN" sz="1400" u="none" strike="noStrike" kern="100" dirty="0">
                <a:effectLst/>
                <a:latin typeface="宋体" panose="02010600030101010101" pitchFamily="2" charset="-122"/>
                <a:ea typeface="宋体" panose="02010600030101010101" pitchFamily="2" charset="-122"/>
                <a:cs typeface="宋体" panose="02010600030101010101" pitchFamily="2" charset="-122"/>
              </a:rPr>
              <a:t>大学生身份对消费行为的影响研究</a:t>
            </a:r>
            <a:r>
              <a:rPr lang="en-US" altLang="zh-CN" sz="1400" kern="100" dirty="0">
                <a:effectLst/>
                <a:latin typeface="宋体" panose="02010600030101010101" pitchFamily="2" charset="-122"/>
                <a:ea typeface="宋体" panose="02010600030101010101" pitchFamily="2" charset="-122"/>
                <a:cs typeface="宋体" panose="02010600030101010101" pitchFamily="2" charset="-122"/>
              </a:rPr>
              <a:t>[D]. </a:t>
            </a:r>
            <a:r>
              <a:rPr lang="zh-CN" altLang="zh-CN" sz="1400" kern="100" dirty="0">
                <a:effectLst/>
                <a:latin typeface="Calibri" panose="020F0502020204030204" pitchFamily="34" charset="0"/>
                <a:ea typeface="宋体" panose="02010600030101010101" pitchFamily="2" charset="-122"/>
                <a:cs typeface="宋体" panose="02010600030101010101" pitchFamily="2" charset="-122"/>
              </a:rPr>
              <a:t>张元淑</a:t>
            </a:r>
            <a:r>
              <a:rPr lang="en-US" altLang="zh-CN" sz="1400" kern="100" dirty="0">
                <a:effectLst/>
                <a:latin typeface="Calibri" panose="020F0502020204030204" pitchFamily="34" charset="0"/>
                <a:ea typeface="宋体" panose="02010600030101010101" pitchFamily="2" charset="-122"/>
                <a:cs typeface="宋体" panose="02010600030101010101" pitchFamily="2" charset="-122"/>
              </a:rPr>
              <a:t>.</a:t>
            </a:r>
            <a:r>
              <a:rPr lang="zh-CN" altLang="zh-CN" sz="1400" kern="100" dirty="0">
                <a:effectLst/>
                <a:latin typeface="Calibri" panose="020F0502020204030204" pitchFamily="34" charset="0"/>
                <a:ea typeface="宋体" panose="02010600030101010101" pitchFamily="2" charset="-122"/>
                <a:cs typeface="宋体" panose="02010600030101010101" pitchFamily="2" charset="-122"/>
              </a:rPr>
              <a:t>河南大学</a:t>
            </a:r>
            <a:r>
              <a:rPr lang="en-US" altLang="zh-CN" sz="1400" kern="100" dirty="0">
                <a:effectLst/>
                <a:latin typeface="Calibri" panose="020F0502020204030204" pitchFamily="34" charset="0"/>
                <a:ea typeface="宋体" panose="02010600030101010101" pitchFamily="2" charset="-122"/>
                <a:cs typeface="宋体" panose="02010600030101010101" pitchFamily="2" charset="-122"/>
              </a:rPr>
              <a:t> 2019</a:t>
            </a:r>
            <a:endParaRPr lang="zh-CN" altLang="zh-CN" sz="1400" kern="100" dirty="0">
              <a:effectLst/>
              <a:latin typeface="Calibri" panose="020F0502020204030204" pitchFamily="34" charset="0"/>
              <a:ea typeface="宋体" panose="02010600030101010101" pitchFamily="2" charset="-122"/>
              <a:cs typeface="Times New Roman" panose="02020603050405020304" pitchFamily="18" charset="0"/>
            </a:endParaRPr>
          </a:p>
          <a:p>
            <a:endParaRPr lang="zh-CN" altLang="en-US" dirty="0"/>
          </a:p>
        </p:txBody>
      </p:sp>
      <p:pic>
        <p:nvPicPr>
          <p:cNvPr id="14" name="图片 13">
            <a:extLst>
              <a:ext uri="{FF2B5EF4-FFF2-40B4-BE49-F238E27FC236}">
                <a16:creationId xmlns:a16="http://schemas.microsoft.com/office/drawing/2014/main" id="{D5ED8E0B-F205-425F-BAF7-13E9A2E49A77}"/>
              </a:ext>
            </a:extLst>
          </p:cNvPr>
          <p:cNvPicPr/>
          <p:nvPr/>
        </p:nvPicPr>
        <p:blipFill>
          <a:blip r:embed="rId4"/>
          <a:srcRect l="-266" t="18530"/>
          <a:stretch>
            <a:fillRect/>
          </a:stretch>
        </p:blipFill>
        <p:spPr>
          <a:xfrm>
            <a:off x="5390724" y="1572121"/>
            <a:ext cx="6518277" cy="1849390"/>
          </a:xfrm>
          <a:prstGeom prst="rect">
            <a:avLst/>
          </a:prstGeom>
          <a:noFill/>
          <a:ln>
            <a:noFill/>
          </a:ln>
        </p:spPr>
      </p:pic>
      <p:sp>
        <p:nvSpPr>
          <p:cNvPr id="8" name="文本框 7">
            <a:extLst>
              <a:ext uri="{FF2B5EF4-FFF2-40B4-BE49-F238E27FC236}">
                <a16:creationId xmlns:a16="http://schemas.microsoft.com/office/drawing/2014/main" id="{427F8ABB-8028-433C-83FE-7B1183E8BE61}"/>
              </a:ext>
            </a:extLst>
          </p:cNvPr>
          <p:cNvSpPr txBox="1"/>
          <p:nvPr/>
        </p:nvSpPr>
        <p:spPr>
          <a:xfrm>
            <a:off x="328663" y="4985287"/>
            <a:ext cx="4988560" cy="954107"/>
          </a:xfrm>
          <a:prstGeom prst="rect">
            <a:avLst/>
          </a:prstGeom>
          <a:noFill/>
        </p:spPr>
        <p:txBody>
          <a:bodyPr wrap="square" rtlCol="0">
            <a:spAutoFit/>
          </a:bodyPr>
          <a:lstStyle/>
          <a:p>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 </a:t>
            </a:r>
            <a:r>
              <a:rPr lang="zh-CN" altLang="zh-CN" sz="2800" kern="100" dirty="0">
                <a:effectLst/>
                <a:latin typeface="Calibri" panose="020F0502020204030204" pitchFamily="34" charset="0"/>
                <a:ea typeface="宋体" panose="02010600030101010101" pitchFamily="2" charset="-122"/>
                <a:cs typeface="Times New Roman" panose="02020603050405020304" pitchFamily="18" charset="0"/>
              </a:rPr>
              <a:t>据调查显示</a:t>
            </a:r>
            <a:r>
              <a:rPr lang="en-US" altLang="zh-CN" sz="2800" kern="100" dirty="0">
                <a:effectLst/>
                <a:latin typeface="Calibri" panose="020F0502020204030204" pitchFamily="34" charset="0"/>
                <a:ea typeface="宋体" panose="02010600030101010101" pitchFamily="2" charset="-122"/>
                <a:cs typeface="Times New Roman" panose="02020603050405020304" pitchFamily="18" charset="0"/>
              </a:rPr>
              <a:t>, </a:t>
            </a:r>
            <a:r>
              <a:rPr lang="zh-CN" altLang="zh-CN" sz="2800" kern="100" dirty="0">
                <a:effectLst/>
                <a:latin typeface="Calibri" panose="020F0502020204030204" pitchFamily="34" charset="0"/>
                <a:ea typeface="宋体" panose="02010600030101010101" pitchFamily="2" charset="-122"/>
                <a:cs typeface="Times New Roman" panose="02020603050405020304" pitchFamily="18" charset="0"/>
              </a:rPr>
              <a:t>大学生生活费金额普遍位于</a:t>
            </a:r>
            <a:r>
              <a:rPr lang="en-US" altLang="zh-CN" sz="2800" kern="100" dirty="0">
                <a:effectLst/>
                <a:latin typeface="Calibri" panose="020F0502020204030204" pitchFamily="34" charset="0"/>
                <a:ea typeface="宋体" panose="02010600030101010101" pitchFamily="2" charset="-122"/>
                <a:cs typeface="Times New Roman" panose="02020603050405020304" pitchFamily="18" charset="0"/>
              </a:rPr>
              <a:t>1500</a:t>
            </a:r>
            <a:r>
              <a:rPr lang="zh-CN" altLang="zh-CN" sz="2800" kern="100" dirty="0">
                <a:effectLst/>
                <a:latin typeface="Calibri" panose="020F0502020204030204" pitchFamily="34" charset="0"/>
                <a:ea typeface="宋体" panose="02010600030101010101" pitchFamily="2" charset="-122"/>
                <a:cs typeface="Times New Roman" panose="02020603050405020304" pitchFamily="18" charset="0"/>
              </a:rPr>
              <a:t>～</a:t>
            </a:r>
            <a:r>
              <a:rPr lang="en-US" altLang="zh-CN" sz="2800" kern="100" dirty="0">
                <a:effectLst/>
                <a:latin typeface="Calibri" panose="020F0502020204030204" pitchFamily="34" charset="0"/>
                <a:ea typeface="宋体" panose="02010600030101010101" pitchFamily="2" charset="-122"/>
                <a:cs typeface="Times New Roman" panose="02020603050405020304" pitchFamily="18" charset="0"/>
              </a:rPr>
              <a:t>2000</a:t>
            </a:r>
            <a:r>
              <a:rPr lang="zh-CN" altLang="zh-CN" sz="2800" kern="100" dirty="0">
                <a:effectLst/>
                <a:latin typeface="Calibri" panose="020F0502020204030204" pitchFamily="34" charset="0"/>
                <a:ea typeface="宋体" panose="02010600030101010101" pitchFamily="2" charset="-122"/>
                <a:cs typeface="Times New Roman" panose="02020603050405020304" pitchFamily="18" charset="0"/>
              </a:rPr>
              <a:t>元之间。</a:t>
            </a:r>
            <a:endParaRPr lang="zh-CN" altLang="en-US" sz="2800" dirty="0"/>
          </a:p>
        </p:txBody>
      </p:sp>
    </p:spTree>
    <p:extLst>
      <p:ext uri="{BB962C8B-B14F-4D97-AF65-F5344CB8AC3E}">
        <p14:creationId xmlns:p14="http://schemas.microsoft.com/office/powerpoint/2010/main" val="3020403729"/>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fade">
                                      <p:cBhvr>
                                        <p:cTn id="27" dur="500"/>
                                        <p:tgtEl>
                                          <p:spTgt spid="2"/>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2" grpId="0"/>
      <p:bldP spid="5" grpId="0"/>
      <p:bldP spid="8" grpId="0"/>
    </p:bldLst>
  </p:timing>
</p:sld>
</file>

<file path=ppt/tags/tag1.xml><?xml version="1.0" encoding="utf-8"?>
<p:tagLst xmlns:a="http://schemas.openxmlformats.org/drawingml/2006/main" xmlns:r="http://schemas.openxmlformats.org/officeDocument/2006/relationships" xmlns:p="http://schemas.openxmlformats.org/presentationml/2006/main">
  <p:tag name="PA" val="v4.0.0"/>
</p:tagLst>
</file>

<file path=ppt/tags/tag2.xml><?xml version="1.0" encoding="utf-8"?>
<p:tagLst xmlns:a="http://schemas.openxmlformats.org/drawingml/2006/main" xmlns:r="http://schemas.openxmlformats.org/officeDocument/2006/relationships" xmlns:p="http://schemas.openxmlformats.org/presentationml/2006/main">
  <p:tag name="PA" val="v4.0.0"/>
</p:tagLst>
</file>

<file path=ppt/tags/tag3.xml><?xml version="1.0" encoding="utf-8"?>
<p:tagLst xmlns:a="http://schemas.openxmlformats.org/drawingml/2006/main" xmlns:r="http://schemas.openxmlformats.org/officeDocument/2006/relationships" xmlns:p="http://schemas.openxmlformats.org/presentationml/2006/main">
  <p:tag name="PA" val="v4.0.0"/>
</p:tagLst>
</file>

<file path=ppt/tags/tag4.xml><?xml version="1.0" encoding="utf-8"?>
<p:tagLst xmlns:a="http://schemas.openxmlformats.org/drawingml/2006/main" xmlns:r="http://schemas.openxmlformats.org/officeDocument/2006/relationships" xmlns:p="http://schemas.openxmlformats.org/presentationml/2006/main">
  <p:tag name="PA" val="v4.0.0"/>
</p:tagLst>
</file>

<file path=ppt/tags/tag5.xml><?xml version="1.0" encoding="utf-8"?>
<p:tagLst xmlns:a="http://schemas.openxmlformats.org/drawingml/2006/main" xmlns:r="http://schemas.openxmlformats.org/officeDocument/2006/relationships" xmlns:p="http://schemas.openxmlformats.org/presentationml/2006/main">
  <p:tag name="PA" val="v4.0.0"/>
</p:tagLst>
</file>

<file path=ppt/tags/tag6.xml><?xml version="1.0" encoding="utf-8"?>
<p:tagLst xmlns:a="http://schemas.openxmlformats.org/drawingml/2006/main" xmlns:r="http://schemas.openxmlformats.org/officeDocument/2006/relationships" xmlns:p="http://schemas.openxmlformats.org/presentationml/2006/main">
  <p:tag name="PA" val="v4.0.0"/>
</p:tagLst>
</file>

<file path=ppt/tags/tag7.xml><?xml version="1.0" encoding="utf-8"?>
<p:tagLst xmlns:a="http://schemas.openxmlformats.org/drawingml/2006/main" xmlns:r="http://schemas.openxmlformats.org/officeDocument/2006/relationships" xmlns:p="http://schemas.openxmlformats.org/presentationml/2006/main">
  <p:tag name="PA" val="v4.1.3"/>
</p:tagLst>
</file>

<file path=ppt/tags/tag8.xml><?xml version="1.0" encoding="utf-8"?>
<p:tagLst xmlns:a="http://schemas.openxmlformats.org/drawingml/2006/main" xmlns:r="http://schemas.openxmlformats.org/officeDocument/2006/relationships" xmlns:p="http://schemas.openxmlformats.org/presentationml/2006/main">
  <p:tag name="PA" val="v4.1.3"/>
</p:tagLst>
</file>

<file path=ppt/tags/tag9.xml><?xml version="1.0" encoding="utf-8"?>
<p:tagLst xmlns:a="http://schemas.openxmlformats.org/drawingml/2006/main" xmlns:r="http://schemas.openxmlformats.org/officeDocument/2006/relationships" xmlns:p="http://schemas.openxmlformats.org/presentationml/2006/main">
  <p:tag name="PA" val="v4.1.3"/>
</p:tagLst>
</file>

<file path=ppt/theme/theme1.xml><?xml version="1.0" encoding="utf-8"?>
<a:theme xmlns:a="http://schemas.openxmlformats.org/drawingml/2006/main" name="Office 主题​​">
  <a:themeElements>
    <a:clrScheme name="自定义 62">
      <a:dk1>
        <a:srgbClr val="000000"/>
      </a:dk1>
      <a:lt1>
        <a:srgbClr val="FFFFFF"/>
      </a:lt1>
      <a:dk2>
        <a:srgbClr val="575F6D"/>
      </a:dk2>
      <a:lt2>
        <a:srgbClr val="6B7EDB"/>
      </a:lt2>
      <a:accent1>
        <a:srgbClr val="F3CAD3"/>
      </a:accent1>
      <a:accent2>
        <a:srgbClr val="E0A5A0"/>
      </a:accent2>
      <a:accent3>
        <a:srgbClr val="6B7EDB"/>
      </a:accent3>
      <a:accent4>
        <a:srgbClr val="EBA7B7"/>
      </a:accent4>
      <a:accent5>
        <a:srgbClr val="D3D3D3"/>
      </a:accent5>
      <a:accent6>
        <a:srgbClr val="EBA7B7"/>
      </a:accent6>
      <a:hlink>
        <a:srgbClr val="8D8D8D"/>
      </a:hlink>
      <a:folHlink>
        <a:srgbClr val="3B435B"/>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522</TotalTime>
  <Words>1217</Words>
  <Application>Microsoft Office PowerPoint</Application>
  <PresentationFormat>宽屏</PresentationFormat>
  <Paragraphs>119</Paragraphs>
  <Slides>22</Slides>
  <Notes>0</Notes>
  <HiddenSlides>0</HiddenSlides>
  <MMClips>0</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22</vt:i4>
      </vt:variant>
    </vt:vector>
  </HeadingPairs>
  <TitlesOfParts>
    <vt:vector size="38" baseType="lpstr">
      <vt:lpstr>Adobe 楷体 Std R</vt:lpstr>
      <vt:lpstr>hakuyoxingshu7000</vt:lpstr>
      <vt:lpstr>Open Sans</vt:lpstr>
      <vt:lpstr>Tangerine</vt:lpstr>
      <vt:lpstr>等线</vt:lpstr>
      <vt:lpstr>等线 Light</vt:lpstr>
      <vt:lpstr>华文中宋</vt:lpstr>
      <vt:lpstr>锐字云字库细圆体1.0</vt:lpstr>
      <vt:lpstr>宋体</vt:lpstr>
      <vt:lpstr>微软雅黑 Light</vt:lpstr>
      <vt:lpstr>Arial</vt:lpstr>
      <vt:lpstr>Calibri</vt:lpstr>
      <vt:lpstr>Segoe UI</vt:lpstr>
      <vt:lpstr>Segoe UI Light</vt:lpstr>
      <vt:lpstr>Times New Roman</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1</dc:creator>
  <cp:lastModifiedBy>Ben cyq</cp:lastModifiedBy>
  <cp:revision>82</cp:revision>
  <dcterms:created xsi:type="dcterms:W3CDTF">2018-11-16T10:39:54Z</dcterms:created>
  <dcterms:modified xsi:type="dcterms:W3CDTF">2021-04-20T10:05:39Z</dcterms:modified>
</cp:coreProperties>
</file>